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92" r:id="rId2"/>
    <p:sldId id="256" r:id="rId3"/>
    <p:sldId id="257" r:id="rId4"/>
    <p:sldId id="289" r:id="rId5"/>
    <p:sldId id="258" r:id="rId6"/>
    <p:sldId id="259" r:id="rId7"/>
    <p:sldId id="260" r:id="rId8"/>
    <p:sldId id="304" r:id="rId9"/>
    <p:sldId id="299" r:id="rId10"/>
    <p:sldId id="301" r:id="rId11"/>
    <p:sldId id="302" r:id="rId12"/>
    <p:sldId id="305" r:id="rId13"/>
    <p:sldId id="261" r:id="rId14"/>
    <p:sldId id="290" r:id="rId15"/>
    <p:sldId id="291" r:id="rId16"/>
    <p:sldId id="286" r:id="rId17"/>
    <p:sldId id="263" r:id="rId18"/>
    <p:sldId id="269" r:id="rId19"/>
    <p:sldId id="264" r:id="rId20"/>
    <p:sldId id="268" r:id="rId21"/>
    <p:sldId id="267" r:id="rId22"/>
    <p:sldId id="265" r:id="rId23"/>
    <p:sldId id="266" r:id="rId24"/>
    <p:sldId id="285" r:id="rId25"/>
    <p:sldId id="293" r:id="rId26"/>
    <p:sldId id="294" r:id="rId27"/>
    <p:sldId id="262" r:id="rId28"/>
    <p:sldId id="274" r:id="rId29"/>
    <p:sldId id="272" r:id="rId30"/>
    <p:sldId id="271" r:id="rId31"/>
    <p:sldId id="273" r:id="rId32"/>
    <p:sldId id="275" r:id="rId33"/>
    <p:sldId id="276" r:id="rId34"/>
    <p:sldId id="287" r:id="rId35"/>
    <p:sldId id="277" r:id="rId36"/>
    <p:sldId id="278" r:id="rId37"/>
    <p:sldId id="279" r:id="rId38"/>
    <p:sldId id="281" r:id="rId39"/>
    <p:sldId id="280" r:id="rId40"/>
    <p:sldId id="282" r:id="rId41"/>
    <p:sldId id="283" r:id="rId42"/>
    <p:sldId id="284" r:id="rId43"/>
    <p:sldId id="288" r:id="rId44"/>
    <p:sldId id="300" r:id="rId45"/>
    <p:sldId id="303" r:id="rId46"/>
    <p:sldId id="313" r:id="rId47"/>
    <p:sldId id="314" r:id="rId48"/>
    <p:sldId id="310" r:id="rId49"/>
    <p:sldId id="307" r:id="rId50"/>
    <p:sldId id="308" r:id="rId51"/>
    <p:sldId id="306" r:id="rId52"/>
    <p:sldId id="297" r:id="rId53"/>
    <p:sldId id="311" r:id="rId54"/>
    <p:sldId id="309" r:id="rId55"/>
    <p:sldId id="312" r:id="rId56"/>
    <p:sldId id="298" r:id="rId5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AFB5E-E0EC-48DB-B330-4FBA3165D97A}" type="datetimeFigureOut">
              <a:rPr lang="it-IT" smtClean="0"/>
              <a:pPr/>
              <a:t>28/08/2012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77423-3640-40B8-B15E-53183ABF7E0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F3C8B-70A9-43E3-AE43-EEF8013364C2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F3C8B-70A9-43E3-AE43-EEF8013364C2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F3C8B-70A9-43E3-AE43-EEF8013364C2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F3C8B-70A9-43E3-AE43-EEF8013364C2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F3C8B-70A9-43E3-AE43-EEF8013364C2}" type="slidenum">
              <a:rPr lang="it-IT" smtClean="0"/>
              <a:pPr/>
              <a:t>22</a:t>
            </a:fld>
            <a:endParaRPr lang="it-I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F3C8B-70A9-43E3-AE43-EEF8013364C2}" type="slidenum">
              <a:rPr lang="it-IT" smtClean="0"/>
              <a:pPr/>
              <a:t>23</a:t>
            </a:fld>
            <a:endParaRPr lang="it-I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24</a:t>
            </a:fld>
            <a:endParaRPr lang="it-I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25</a:t>
            </a:fld>
            <a:endParaRPr lang="it-I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26</a:t>
            </a:fld>
            <a:endParaRPr lang="it-I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27</a:t>
            </a:fld>
            <a:endParaRPr lang="it-IT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3BA60-C4BE-4CE4-A470-353AA69CC33D}" type="slidenum">
              <a:rPr lang="it-IT" smtClean="0"/>
              <a:pPr/>
              <a:t>28</a:t>
            </a:fld>
            <a:endParaRPr lang="it-IT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692C7-95E0-4D51-A70F-18BFA445EE8F}" type="slidenum">
              <a:rPr lang="it-IT" smtClean="0"/>
              <a:pPr/>
              <a:t>29</a:t>
            </a:fld>
            <a:endParaRPr lang="it-IT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E2EE1-05CC-40A3-BB10-6D4CAAF073BD}" type="slidenum">
              <a:rPr lang="it-IT" smtClean="0"/>
              <a:pPr/>
              <a:t>30</a:t>
            </a:fld>
            <a:endParaRPr lang="it-IT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692C7-95E0-4D51-A70F-18BFA445EE8F}" type="slidenum">
              <a:rPr lang="it-IT" smtClean="0"/>
              <a:pPr/>
              <a:t>31</a:t>
            </a:fld>
            <a:endParaRPr lang="it-IT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3BA60-C4BE-4CE4-A470-353AA69CC33D}" type="slidenum">
              <a:rPr lang="it-IT" smtClean="0"/>
              <a:pPr/>
              <a:t>32</a:t>
            </a:fld>
            <a:endParaRPr lang="it-IT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3BA60-C4BE-4CE4-A470-353AA69CC33D}" type="slidenum">
              <a:rPr lang="it-IT" smtClean="0"/>
              <a:pPr/>
              <a:t>33</a:t>
            </a:fld>
            <a:endParaRPr lang="it-IT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34</a:t>
            </a:fld>
            <a:endParaRPr lang="it-IT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35</a:t>
            </a:fld>
            <a:endParaRPr lang="it-IT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3BA60-C4BE-4CE4-A470-353AA69CC33D}" type="slidenum">
              <a:rPr lang="it-IT" smtClean="0"/>
              <a:pPr/>
              <a:t>36</a:t>
            </a:fld>
            <a:endParaRPr lang="it-IT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3BA60-C4BE-4CE4-A470-353AA69CC33D}" type="slidenum">
              <a:rPr lang="it-IT" smtClean="0"/>
              <a:pPr/>
              <a:t>37</a:t>
            </a:fld>
            <a:endParaRPr lang="it-IT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3BA60-C4BE-4CE4-A470-353AA69CC33D}" type="slidenum">
              <a:rPr lang="it-IT" smtClean="0"/>
              <a:pPr/>
              <a:t>38</a:t>
            </a:fld>
            <a:endParaRPr lang="it-IT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3BA60-C4BE-4CE4-A470-353AA69CC33D}" type="slidenum">
              <a:rPr lang="it-IT" smtClean="0"/>
              <a:pPr/>
              <a:t>39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3BA60-C4BE-4CE4-A470-353AA69CC33D}" type="slidenum">
              <a:rPr lang="it-IT" smtClean="0"/>
              <a:pPr/>
              <a:t>40</a:t>
            </a:fld>
            <a:endParaRPr lang="it-IT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3BA60-C4BE-4CE4-A470-353AA69CC33D}" type="slidenum">
              <a:rPr lang="it-IT" smtClean="0"/>
              <a:pPr/>
              <a:t>41</a:t>
            </a:fld>
            <a:endParaRPr lang="it-IT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3BA60-C4BE-4CE4-A470-353AA69CC33D}" type="slidenum">
              <a:rPr lang="it-IT" smtClean="0"/>
              <a:pPr/>
              <a:t>42</a:t>
            </a:fld>
            <a:endParaRPr lang="it-IT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43</a:t>
            </a:fld>
            <a:endParaRPr lang="it-IT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44</a:t>
            </a:fld>
            <a:endParaRPr lang="it-IT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45</a:t>
            </a:fld>
            <a:endParaRPr lang="it-IT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46</a:t>
            </a:fld>
            <a:endParaRPr lang="it-IT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47</a:t>
            </a:fld>
            <a:endParaRPr lang="it-IT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48</a:t>
            </a:fld>
            <a:endParaRPr lang="it-IT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49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50</a:t>
            </a:fld>
            <a:endParaRPr lang="it-IT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51</a:t>
            </a:fld>
            <a:endParaRPr lang="it-IT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58F6C-6B98-4E5B-8DF0-C643B0D8ABAA}" type="slidenum">
              <a:rPr lang="it-IT" smtClean="0"/>
              <a:pPr/>
              <a:t>52</a:t>
            </a:fld>
            <a:endParaRPr lang="it-IT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53</a:t>
            </a:fld>
            <a:endParaRPr lang="it-IT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54</a:t>
            </a:fld>
            <a:endParaRPr lang="it-IT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55</a:t>
            </a:fld>
            <a:endParaRPr lang="it-IT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58F6C-6B98-4E5B-8DF0-C643B0D8ABAA}" type="slidenum">
              <a:rPr lang="it-IT" smtClean="0"/>
              <a:pPr/>
              <a:t>56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7423-3640-40B8-B15E-53183ABF7E07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28/08/2012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28/08/2012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28/08/2012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28/08/2012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28/08/2012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28/08/2012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28/08/2012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28/08/2012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28/08/2012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28/08/2012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28/08/2012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28/08/2012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979712" y="1340768"/>
            <a:ext cx="48965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latin typeface="Algerian" pitchFamily="82" charset="0"/>
              </a:rPr>
              <a:t>OPERA </a:t>
            </a:r>
          </a:p>
          <a:p>
            <a:pPr algn="ctr"/>
            <a:r>
              <a:rPr lang="it-IT" sz="4000" dirty="0" smtClean="0">
                <a:latin typeface="Algerian" pitchFamily="82" charset="0"/>
              </a:rPr>
              <a:t>DELLA DIVINA CONSOLAZIONE</a:t>
            </a:r>
            <a:endParaRPr lang="it-IT" sz="4000" dirty="0">
              <a:latin typeface="Algerian" pitchFamily="82" charset="0"/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2483768" y="3573016"/>
            <a:ext cx="4104456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it-IT" sz="2800" dirty="0" smtClean="0">
                <a:latin typeface="Comic Sans MS" pitchFamily="66" charset="0"/>
              </a:rPr>
              <a:t>1. La creazione</a:t>
            </a:r>
          </a:p>
          <a:p>
            <a:pPr marL="514350" indent="-514350"/>
            <a:r>
              <a:rPr lang="it-IT" sz="2800" dirty="0" smtClean="0">
                <a:latin typeface="Comic Sans MS" pitchFamily="66" charset="0"/>
              </a:rPr>
              <a:t>2. Il matrimonio</a:t>
            </a:r>
          </a:p>
          <a:p>
            <a:pPr marL="514350" indent="-514350"/>
            <a:r>
              <a:rPr lang="it-IT" sz="2800" dirty="0" smtClean="0">
                <a:latin typeface="Comic Sans MS" pitchFamily="66" charset="0"/>
              </a:rPr>
              <a:t>3. La colpa</a:t>
            </a:r>
          </a:p>
          <a:p>
            <a:pPr marL="514350" indent="-514350"/>
            <a:r>
              <a:rPr lang="it-IT" sz="2800" dirty="0" smtClean="0">
                <a:latin typeface="Comic Sans MS" pitchFamily="66" charset="0"/>
              </a:rPr>
              <a:t>4. La redenzione</a:t>
            </a:r>
          </a:p>
          <a:p>
            <a:pPr marL="514350" indent="-514350"/>
            <a:r>
              <a:rPr lang="it-IT" sz="2800" dirty="0" smtClean="0">
                <a:latin typeface="Comic Sans MS" pitchFamily="66" charset="0"/>
              </a:rPr>
              <a:t>5. L’Opera d. d. C.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55776" y="260648"/>
            <a:ext cx="4176464" cy="1008112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bg1"/>
                </a:solidFill>
              </a:rPr>
              <a:t>Purezza del cuore</a:t>
            </a:r>
            <a:endParaRPr lang="it-IT" sz="4000" dirty="0">
              <a:solidFill>
                <a:schemeClr val="bg1"/>
              </a:solidFill>
            </a:endParaRPr>
          </a:p>
        </p:txBody>
      </p:sp>
      <p:sp>
        <p:nvSpPr>
          <p:cNvPr id="3" name="Pergamena 1 2"/>
          <p:cNvSpPr/>
          <p:nvPr/>
        </p:nvSpPr>
        <p:spPr>
          <a:xfrm>
            <a:off x="971600" y="1412776"/>
            <a:ext cx="2016224" cy="2448272"/>
          </a:xfrm>
          <a:prstGeom prst="verticalScrol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Comic Sans MS" pitchFamily="66" charset="0"/>
              </a:rPr>
              <a:t>“Beati i puri di cuore, perché vedranno Dio” </a:t>
            </a:r>
          </a:p>
          <a:p>
            <a:pPr algn="ctr"/>
            <a:r>
              <a:rPr lang="it-IT" sz="1600" dirty="0" smtClean="0">
                <a:latin typeface="Comic Sans MS" pitchFamily="66" charset="0"/>
              </a:rPr>
              <a:t>(Matteo 5,8)</a:t>
            </a:r>
            <a:endParaRPr lang="it-IT" sz="1600" dirty="0">
              <a:latin typeface="Comic Sans MS" pitchFamily="66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491880" y="1628800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.Un solo tesoro: Dio</a:t>
            </a:r>
          </a:p>
          <a:p>
            <a:r>
              <a:rPr lang="it-IT" sz="2400" dirty="0" smtClean="0"/>
              <a:t>.Un solo interesse: il Regno di Dio</a:t>
            </a:r>
          </a:p>
          <a:p>
            <a:r>
              <a:rPr lang="it-IT" sz="2400" dirty="0" smtClean="0"/>
              <a:t>.Una sola intenzione: servire Dio</a:t>
            </a:r>
            <a:endParaRPr lang="it-IT" sz="2400" dirty="0"/>
          </a:p>
        </p:txBody>
      </p:sp>
      <p:sp>
        <p:nvSpPr>
          <p:cNvPr id="5" name="Rettangolo arrotondato 4"/>
          <p:cNvSpPr/>
          <p:nvPr/>
        </p:nvSpPr>
        <p:spPr>
          <a:xfrm>
            <a:off x="3419872" y="2996952"/>
            <a:ext cx="4752528" cy="86409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Vedere tutto alla luce di Dio </a:t>
            </a:r>
          </a:p>
          <a:p>
            <a:pPr algn="ctr"/>
            <a:r>
              <a:rPr lang="it-IT" sz="2400" dirty="0" smtClean="0"/>
              <a:t>e desiderare Lui solo</a:t>
            </a:r>
            <a:endParaRPr lang="it-IT" sz="2400" dirty="0"/>
          </a:p>
        </p:txBody>
      </p:sp>
      <p:sp>
        <p:nvSpPr>
          <p:cNvPr id="6" name="Rettangolo 5"/>
          <p:cNvSpPr/>
          <p:nvPr/>
        </p:nvSpPr>
        <p:spPr>
          <a:xfrm>
            <a:off x="1645979" y="4077072"/>
            <a:ext cx="605088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 riconoscenza di un cuore puro </a:t>
            </a:r>
          </a:p>
          <a:p>
            <a:pPr algn="ctr"/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alimenta la lode perenne</a:t>
            </a:r>
            <a:endParaRPr lang="it-IT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Pergamena 2 6"/>
          <p:cNvSpPr/>
          <p:nvPr/>
        </p:nvSpPr>
        <p:spPr>
          <a:xfrm>
            <a:off x="899592" y="5157192"/>
            <a:ext cx="7200800" cy="1296144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latin typeface="Comic Sans MS" pitchFamily="66" charset="0"/>
              </a:rPr>
              <a:t>“L’anima mia magnifica il Signore e il mio spirito esulta in Dio mio Salvatore”</a:t>
            </a:r>
            <a:endParaRPr lang="it-IT" sz="20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  <p:bldP spid="6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39752" y="260648"/>
            <a:ext cx="4608512" cy="1152128"/>
          </a:xfrm>
        </p:spPr>
        <p:txBody>
          <a:bodyPr>
            <a:normAutofit/>
          </a:bodyPr>
          <a:lstStyle/>
          <a:p>
            <a:r>
              <a:rPr lang="it-IT" sz="4000" dirty="0" smtClean="0"/>
              <a:t>Purificare il cuore</a:t>
            </a:r>
            <a:endParaRPr lang="it-IT" sz="4000" dirty="0"/>
          </a:p>
        </p:txBody>
      </p:sp>
      <p:sp>
        <p:nvSpPr>
          <p:cNvPr id="3" name="Pergamena 1 2"/>
          <p:cNvSpPr/>
          <p:nvPr/>
        </p:nvSpPr>
        <p:spPr>
          <a:xfrm>
            <a:off x="467544" y="1340768"/>
            <a:ext cx="2232248" cy="2448272"/>
          </a:xfrm>
          <a:prstGeom prst="vertic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Comic Sans MS" pitchFamily="66" charset="0"/>
              </a:rPr>
              <a:t>“Quanto è buono Dio con i giusti, con gli uomini dal cuore puro” </a:t>
            </a:r>
            <a:r>
              <a:rPr lang="it-IT" sz="1600" dirty="0" smtClean="0">
                <a:latin typeface="Comic Sans MS" pitchFamily="66" charset="0"/>
              </a:rPr>
              <a:t>(Salmo 73,1)</a:t>
            </a:r>
            <a:endParaRPr lang="it-IT" sz="1600" dirty="0">
              <a:latin typeface="Comic Sans MS" pitchFamily="66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059832" y="2060848"/>
            <a:ext cx="9749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Via!</a:t>
            </a:r>
            <a:endParaRPr lang="it-IT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139952" y="1268760"/>
            <a:ext cx="46085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.superbia, esaltazione dell’io</a:t>
            </a:r>
          </a:p>
          <a:p>
            <a:r>
              <a:rPr lang="it-IT" sz="2400" dirty="0" smtClean="0"/>
              <a:t>.odi, rancori e maldicenze</a:t>
            </a:r>
          </a:p>
          <a:p>
            <a:r>
              <a:rPr lang="it-IT" sz="2400" dirty="0" smtClean="0"/>
              <a:t>.infedeltà, complicità e tradimenti</a:t>
            </a:r>
          </a:p>
          <a:p>
            <a:r>
              <a:rPr lang="it-IT" sz="2400" dirty="0" smtClean="0"/>
              <a:t>.dubbi, errori e inganni</a:t>
            </a:r>
          </a:p>
          <a:p>
            <a:r>
              <a:rPr lang="it-IT" sz="2400" dirty="0" smtClean="0"/>
              <a:t>.desideri cattivi, invidie, gelosie</a:t>
            </a:r>
          </a:p>
          <a:p>
            <a:r>
              <a:rPr lang="it-IT" sz="2400" dirty="0" smtClean="0"/>
              <a:t>.menzogne, rivalità, divisioni</a:t>
            </a:r>
            <a:endParaRPr lang="it-IT" sz="2400" dirty="0"/>
          </a:p>
        </p:txBody>
      </p:sp>
      <p:sp>
        <p:nvSpPr>
          <p:cNvPr id="6" name="Rettangolo 5"/>
          <p:cNvSpPr/>
          <p:nvPr/>
        </p:nvSpPr>
        <p:spPr>
          <a:xfrm>
            <a:off x="2483768" y="3501008"/>
            <a:ext cx="63237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Fuoco purificatore: amore e dolore</a:t>
            </a:r>
            <a:endParaRPr lang="it-IT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467544" y="4365104"/>
            <a:ext cx="8352928" cy="187220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dirty="0" smtClean="0"/>
              <a:t>.nell’umile sentire di sé, nell’adorazione-contemplazione</a:t>
            </a:r>
          </a:p>
          <a:p>
            <a:r>
              <a:rPr lang="it-IT" sz="2400" dirty="0" smtClean="0"/>
              <a:t>.nel distacco da ogni attaccamento disordinato</a:t>
            </a:r>
          </a:p>
          <a:p>
            <a:r>
              <a:rPr lang="it-IT" sz="2400" dirty="0" smtClean="0"/>
              <a:t>.nelle tribolazioni della vita presente o nel Purgatorio</a:t>
            </a:r>
          </a:p>
          <a:p>
            <a:r>
              <a:rPr lang="it-IT" sz="2400" dirty="0" smtClean="0"/>
              <a:t>.nella confessione dei peccati commessi, nel fare il volere di Dio</a:t>
            </a:r>
            <a:endParaRPr lang="it-IT" sz="2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5832648" cy="994122"/>
          </a:xfrm>
        </p:spPr>
        <p:txBody>
          <a:bodyPr>
            <a:normAutofit/>
          </a:bodyPr>
          <a:lstStyle/>
          <a:p>
            <a:r>
              <a:rPr lang="it-IT" sz="4000" dirty="0" smtClean="0"/>
              <a:t>Mantenere il cuore puro</a:t>
            </a:r>
            <a:endParaRPr lang="it-IT" sz="4000" dirty="0"/>
          </a:p>
        </p:txBody>
      </p:sp>
      <p:sp>
        <p:nvSpPr>
          <p:cNvPr id="3" name="Pergamena 1 2"/>
          <p:cNvSpPr/>
          <p:nvPr/>
        </p:nvSpPr>
        <p:spPr>
          <a:xfrm>
            <a:off x="395536" y="1340768"/>
            <a:ext cx="2016224" cy="2448272"/>
          </a:xfrm>
          <a:prstGeom prst="verticalScrol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latin typeface="Comic Sans MS" pitchFamily="66" charset="0"/>
              </a:rPr>
              <a:t>“Cammina davanti a Me e sii integro” </a:t>
            </a:r>
            <a:r>
              <a:rPr lang="it-IT" sz="1600" dirty="0" smtClean="0">
                <a:latin typeface="Comic Sans MS" pitchFamily="66" charset="0"/>
              </a:rPr>
              <a:t>(Genesi 17,1)</a:t>
            </a:r>
            <a:endParaRPr lang="it-IT" sz="1600" dirty="0">
              <a:latin typeface="Comic Sans MS" pitchFamily="66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483768" y="1916832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.Non permettere che entri la malizia del mondo</a:t>
            </a:r>
          </a:p>
          <a:p>
            <a:r>
              <a:rPr lang="it-IT" sz="2400" dirty="0" smtClean="0"/>
              <a:t>.Non ammettere il lievito dei Farisei (= ipocrisia)</a:t>
            </a:r>
          </a:p>
          <a:p>
            <a:r>
              <a:rPr lang="it-IT" sz="2400" dirty="0" smtClean="0"/>
              <a:t>.Non presumere come gli scribi di avere la scienza</a:t>
            </a:r>
            <a:endParaRPr lang="it-IT" sz="2400" dirty="0"/>
          </a:p>
        </p:txBody>
      </p:sp>
      <p:sp>
        <p:nvSpPr>
          <p:cNvPr id="5" name="Rettangolo 4"/>
          <p:cNvSpPr/>
          <p:nvPr/>
        </p:nvSpPr>
        <p:spPr>
          <a:xfrm>
            <a:off x="2627784" y="3140968"/>
            <a:ext cx="600273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Non giudicare e non condannare </a:t>
            </a:r>
            <a:endParaRPr lang="it-IT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755576" y="4005064"/>
            <a:ext cx="4896544" cy="216024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baseline="30000" dirty="0" smtClean="0">
              <a:latin typeface="Comic Sans MS" pitchFamily="66" charset="0"/>
            </a:endParaRPr>
          </a:p>
          <a:p>
            <a:r>
              <a:rPr lang="it-IT" baseline="30000" dirty="0" smtClean="0">
                <a:latin typeface="Comic Sans MS" pitchFamily="66" charset="0"/>
              </a:rPr>
              <a:t>“</a:t>
            </a:r>
            <a:r>
              <a:rPr lang="it-IT" dirty="0" smtClean="0">
                <a:latin typeface="Comic Sans MS" pitchFamily="66" charset="0"/>
              </a:rPr>
              <a:t>La lucerna del corpo è l’occhio; se dunque il tuo occhio è chiaro, tutto il tuo corpo sarà nella luce; ma se il tuo occhio è malato, tutto il tuo corpo sarà tenebroso” </a:t>
            </a:r>
          </a:p>
          <a:p>
            <a:r>
              <a:rPr lang="it-IT" sz="1600" dirty="0" smtClean="0">
                <a:latin typeface="Comic Sans MS" pitchFamily="66" charset="0"/>
              </a:rPr>
              <a:t>	          (Matteo 6,22-23)</a:t>
            </a:r>
          </a:p>
          <a:p>
            <a:endParaRPr lang="it-IT" dirty="0" smtClean="0"/>
          </a:p>
        </p:txBody>
      </p:sp>
      <p:sp>
        <p:nvSpPr>
          <p:cNvPr id="7" name="Pergamena 1 6"/>
          <p:cNvSpPr/>
          <p:nvPr/>
        </p:nvSpPr>
        <p:spPr>
          <a:xfrm>
            <a:off x="6300192" y="3933056"/>
            <a:ext cx="2016224" cy="2304256"/>
          </a:xfrm>
          <a:prstGeom prst="vertic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latin typeface="Comic Sans MS" pitchFamily="66" charset="0"/>
              </a:rPr>
              <a:t>“Guardate a Lui e sarete raggianti”</a:t>
            </a:r>
          </a:p>
          <a:p>
            <a:pPr algn="ctr"/>
            <a:r>
              <a:rPr lang="it-IT" sz="1600" dirty="0" smtClean="0">
                <a:latin typeface="Comic Sans MS" pitchFamily="66" charset="0"/>
              </a:rPr>
              <a:t>(Salmo 34,6</a:t>
            </a:r>
            <a:r>
              <a:rPr lang="it-IT" sz="1200" dirty="0" smtClean="0">
                <a:latin typeface="Comic Sans MS" pitchFamily="66" charset="0"/>
              </a:rPr>
              <a:t>)</a:t>
            </a:r>
            <a:endParaRPr lang="it-IT" sz="1200" dirty="0">
              <a:latin typeface="Comic Sans MS" pitchFamily="66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555776" y="1268760"/>
            <a:ext cx="60604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Alla luce della verità e dell’amore</a:t>
            </a:r>
            <a:endParaRPr lang="it-IT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 animBg="1"/>
      <p:bldP spid="7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23728" y="332656"/>
            <a:ext cx="4968552" cy="1008112"/>
          </a:xfrm>
        </p:spPr>
        <p:txBody>
          <a:bodyPr>
            <a:normAutofit/>
          </a:bodyPr>
          <a:lstStyle/>
          <a:p>
            <a:r>
              <a:rPr lang="it-IT" sz="4000" dirty="0" smtClean="0"/>
              <a:t>Gesù rivela il Padre</a:t>
            </a:r>
            <a:endParaRPr lang="it-IT" sz="4000" dirty="0"/>
          </a:p>
        </p:txBody>
      </p:sp>
      <p:sp>
        <p:nvSpPr>
          <p:cNvPr id="3" name="Rettangolo arrotondato 2"/>
          <p:cNvSpPr/>
          <p:nvPr/>
        </p:nvSpPr>
        <p:spPr>
          <a:xfrm>
            <a:off x="827584" y="1988840"/>
            <a:ext cx="1440160" cy="252028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E’ bello scoprire Dio come Padre, 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203848" y="2132856"/>
            <a:ext cx="277992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Nel Figlio</a:t>
            </a:r>
          </a:p>
          <a:p>
            <a:pPr algn="ctr"/>
            <a:r>
              <a:rPr lang="it-IT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</a:t>
            </a:r>
            <a:r>
              <a:rPr lang="it-IT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iamo figli </a:t>
            </a:r>
          </a:p>
        </p:txBody>
      </p:sp>
      <p:sp>
        <p:nvSpPr>
          <p:cNvPr id="5" name="Rettangolo 4"/>
          <p:cNvSpPr/>
          <p:nvPr/>
        </p:nvSpPr>
        <p:spPr>
          <a:xfrm>
            <a:off x="2339752" y="3573016"/>
            <a:ext cx="446449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it-IT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mati, creati, redenti, </a:t>
            </a:r>
          </a:p>
          <a:p>
            <a:pPr algn="ctr"/>
            <a:r>
              <a:rPr lang="it-IT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giustificati, glorificati</a:t>
            </a:r>
            <a:endParaRPr lang="it-IT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6948264" y="2132856"/>
            <a:ext cx="1296144" cy="252028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che nel suo Figlio ci dà la vita vera ed eterna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1115616" y="5157192"/>
            <a:ext cx="669674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dirty="0" smtClean="0">
                <a:solidFill>
                  <a:schemeClr val="tx1"/>
                </a:solidFill>
                <a:latin typeface="Algerian" pitchFamily="82" charset="0"/>
              </a:rPr>
              <a:t>«Padre … ho fatto conoscere loro il tuo nome e lo farò conoscere, perché l’amore con il quale mi hai amato sia in essi e io in loro» (Gv 17,26)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5112568" cy="1143000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bg1"/>
                </a:solidFill>
              </a:rPr>
              <a:t>La nuova creazione</a:t>
            </a:r>
            <a:endParaRPr lang="it-IT" sz="4000" dirty="0">
              <a:solidFill>
                <a:schemeClr val="bg1"/>
              </a:solidFill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1115616" y="1700808"/>
            <a:ext cx="2448272" cy="194421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Comic Sans MS" pitchFamily="66" charset="0"/>
              </a:rPr>
              <a:t>“Vi darò un cuore nuovo. Metterò dentro di voi uno spirito nuovo!”</a:t>
            </a:r>
          </a:p>
          <a:p>
            <a:pPr algn="ctr"/>
            <a:r>
              <a:rPr lang="it-IT" sz="1600" dirty="0" smtClean="0">
                <a:latin typeface="Comic Sans MS" pitchFamily="66" charset="0"/>
              </a:rPr>
              <a:t>(Ezechiele 36,26)</a:t>
            </a:r>
            <a:endParaRPr lang="it-IT" sz="1600" dirty="0">
              <a:latin typeface="Comic Sans MS" pitchFamily="66" charset="0"/>
            </a:endParaRPr>
          </a:p>
        </p:txBody>
      </p:sp>
      <p:sp>
        <p:nvSpPr>
          <p:cNvPr id="4" name="Pergamena 2 3"/>
          <p:cNvSpPr/>
          <p:nvPr/>
        </p:nvSpPr>
        <p:spPr>
          <a:xfrm>
            <a:off x="467544" y="4005064"/>
            <a:ext cx="3672408" cy="1800200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latin typeface="Comic Sans MS" pitchFamily="66" charset="0"/>
              </a:rPr>
              <a:t>“Ecco, Io faccio nuove tutte le cose!” </a:t>
            </a:r>
          </a:p>
          <a:p>
            <a:pPr algn="ctr"/>
            <a:r>
              <a:rPr lang="it-IT" dirty="0" smtClean="0">
                <a:latin typeface="Comic Sans MS" pitchFamily="66" charset="0"/>
              </a:rPr>
              <a:t>(Apocalisse 21,5)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499992" y="4365104"/>
            <a:ext cx="3672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Comic Sans MS" pitchFamily="66" charset="0"/>
              </a:rPr>
              <a:t>E saranno “Cieli nuovi e Terra nuova”, in cui abiterà sempre la giustizia (2 Pietro 3,13)</a:t>
            </a:r>
            <a:endParaRPr lang="it-IT" sz="2000" dirty="0">
              <a:latin typeface="Comic Sans MS" pitchFamily="66" charset="0"/>
            </a:endParaRPr>
          </a:p>
        </p:txBody>
      </p:sp>
      <p:sp>
        <p:nvSpPr>
          <p:cNvPr id="6" name="Pergamena 2 5"/>
          <p:cNvSpPr/>
          <p:nvPr/>
        </p:nvSpPr>
        <p:spPr>
          <a:xfrm>
            <a:off x="4283968" y="1484784"/>
            <a:ext cx="3816424" cy="2376264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>
                <a:latin typeface="Comic Sans MS" pitchFamily="66" charset="0"/>
              </a:rPr>
              <a:t>“Se uno è in Cristo, è una creatura nuova; le cose vecchie sono passate, </a:t>
            </a:r>
          </a:p>
          <a:p>
            <a:r>
              <a:rPr lang="it-IT" dirty="0" smtClean="0">
                <a:latin typeface="Comic Sans MS" pitchFamily="66" charset="0"/>
              </a:rPr>
              <a:t>ecco ne sono nate di nuove” </a:t>
            </a:r>
          </a:p>
          <a:p>
            <a:r>
              <a:rPr lang="it-IT" sz="1600" dirty="0" smtClean="0">
                <a:latin typeface="Comic Sans MS" pitchFamily="66" charset="0"/>
              </a:rPr>
              <a:t>	(2 Corinti 5,17)</a:t>
            </a:r>
            <a:endParaRPr lang="it-IT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4536504" cy="1143000"/>
          </a:xfrm>
        </p:spPr>
        <p:txBody>
          <a:bodyPr>
            <a:normAutofit/>
          </a:bodyPr>
          <a:lstStyle/>
          <a:p>
            <a:r>
              <a:rPr lang="it-IT" sz="4000" dirty="0" smtClean="0"/>
              <a:t>La vita è di Dio</a:t>
            </a:r>
            <a:endParaRPr lang="it-IT" sz="4000" dirty="0"/>
          </a:p>
        </p:txBody>
      </p:sp>
      <p:sp>
        <p:nvSpPr>
          <p:cNvPr id="3" name="Rettangolo arrotondato 2"/>
          <p:cNvSpPr/>
          <p:nvPr/>
        </p:nvSpPr>
        <p:spPr>
          <a:xfrm>
            <a:off x="755576" y="1556792"/>
            <a:ext cx="2808312" cy="144016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Nelle nostre mani, la vita è debole, fragile e provvisoria</a:t>
            </a:r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139952" y="1484784"/>
            <a:ext cx="4248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Ci è dato vivere e godere delle creature di Dio, ma per un tempo che la morte conclude. </a:t>
            </a:r>
          </a:p>
          <a:p>
            <a:r>
              <a:rPr lang="it-IT" sz="2400" dirty="0" smtClean="0"/>
              <a:t>Poi c’è l’eterno</a:t>
            </a:r>
            <a:endParaRPr lang="it-IT" sz="2400" dirty="0"/>
          </a:p>
        </p:txBody>
      </p:sp>
      <p:sp>
        <p:nvSpPr>
          <p:cNvPr id="5" name="Rettangolo arrotondato 4"/>
          <p:cNvSpPr/>
          <p:nvPr/>
        </p:nvSpPr>
        <p:spPr>
          <a:xfrm>
            <a:off x="755576" y="3356992"/>
            <a:ext cx="7632848" cy="79208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Vita data, vita perduta, vita rubata, vita sprecata, vita gettata, vita ritrovata … 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27584" y="4869160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Dov’è la Fonte della vita?</a:t>
            </a:r>
            <a:endParaRPr lang="it-IT" sz="2400" dirty="0"/>
          </a:p>
        </p:txBody>
      </p:sp>
      <p:sp>
        <p:nvSpPr>
          <p:cNvPr id="7" name="Pergamena 1 6"/>
          <p:cNvSpPr/>
          <p:nvPr/>
        </p:nvSpPr>
        <p:spPr>
          <a:xfrm>
            <a:off x="3275856" y="4437112"/>
            <a:ext cx="1728192" cy="2016224"/>
          </a:xfrm>
          <a:prstGeom prst="verticalScrol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Comic Sans MS" pitchFamily="66" charset="0"/>
              </a:rPr>
              <a:t>“Io sono venuto perché abbiano la vita …”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292080" y="4725144"/>
            <a:ext cx="324319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Chi mangia di Me</a:t>
            </a:r>
          </a:p>
          <a:p>
            <a:pPr algn="ctr"/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vivrà per Me</a:t>
            </a:r>
            <a:endParaRPr lang="it-IT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  <p:bldP spid="6" grpId="0"/>
      <p:bldP spid="7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55776" y="188640"/>
            <a:ext cx="3744416" cy="1143000"/>
          </a:xfrm>
        </p:spPr>
        <p:txBody>
          <a:bodyPr/>
          <a:lstStyle/>
          <a:p>
            <a:r>
              <a:rPr lang="it-IT" dirty="0" smtClean="0"/>
              <a:t>La pietas</a:t>
            </a:r>
            <a:endParaRPr lang="it-IT" dirty="0"/>
          </a:p>
        </p:txBody>
      </p:sp>
      <p:sp>
        <p:nvSpPr>
          <p:cNvPr id="3" name="Pergamena 2 2"/>
          <p:cNvSpPr/>
          <p:nvPr/>
        </p:nvSpPr>
        <p:spPr>
          <a:xfrm>
            <a:off x="4932040" y="1196752"/>
            <a:ext cx="3672408" cy="2232248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Comic Sans MS" pitchFamily="66" charset="0"/>
              </a:rPr>
              <a:t>“Su chi volgerò lo sguardo? Sull’umile e su chi ha lo spirito contrito e su chi teme la mia parola” </a:t>
            </a:r>
          </a:p>
          <a:p>
            <a:pPr algn="ctr"/>
            <a:r>
              <a:rPr lang="it-IT" sz="1600" dirty="0" smtClean="0">
                <a:latin typeface="Comic Sans MS" pitchFamily="66" charset="0"/>
              </a:rPr>
              <a:t>(Isaia 66,2)</a:t>
            </a:r>
            <a:endParaRPr lang="it-IT" sz="1600" dirty="0">
              <a:latin typeface="Comic Sans MS" pitchFamily="66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395536" y="1340768"/>
            <a:ext cx="4248472" cy="216024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dirty="0" smtClean="0"/>
              <a:t>E’ l’atteggiamento di amorosa dipendenza e dedizione a Dio e ai genitori, per aver ricevuto la vita e ogni altro bene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11560" y="3645024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Si esprime nella gratitudine, nel santo timore, nell’ubbidienza, nell’umile servizio, nel culto, nell’adorazione, nella lode di Dio</a:t>
            </a:r>
            <a:endParaRPr lang="it-IT" sz="2400" dirty="0"/>
          </a:p>
        </p:txBody>
      </p:sp>
      <p:sp>
        <p:nvSpPr>
          <p:cNvPr id="7" name="Rettangolo arrotondato 6"/>
          <p:cNvSpPr/>
          <p:nvPr/>
        </p:nvSpPr>
        <p:spPr>
          <a:xfrm>
            <a:off x="683568" y="5301208"/>
            <a:ext cx="7776864" cy="100811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Comic Sans MS" pitchFamily="66" charset="0"/>
              </a:rPr>
              <a:t>“O Signore, nostro Dio, quanto è grande il tuo Nome su tutta la terra!”</a:t>
            </a:r>
          </a:p>
          <a:p>
            <a:pPr algn="ctr"/>
            <a:r>
              <a:rPr lang="it-IT" dirty="0" smtClean="0">
                <a:latin typeface="Comic Sans MS" pitchFamily="66" charset="0"/>
              </a:rPr>
              <a:t>(Salmo 8)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827584" y="4509120"/>
            <a:ext cx="734521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Sì Padre, perché così è piaciuto a Te!</a:t>
            </a:r>
            <a:endParaRPr lang="it-IT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/>
      <p:bldP spid="7" grpId="0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2. Il matrimonio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627784" y="3789040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Amore di coppia uomo-donna</a:t>
            </a:r>
          </a:p>
          <a:p>
            <a:r>
              <a:rPr lang="it-IT" sz="2400" dirty="0" smtClean="0"/>
              <a:t>Per dare comunione e vita nuova</a:t>
            </a:r>
          </a:p>
          <a:p>
            <a:r>
              <a:rPr lang="it-IT" sz="2400" dirty="0" smtClean="0"/>
              <a:t>Immagine della Trinità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6696744" cy="1143000"/>
          </a:xfrm>
        </p:spPr>
        <p:txBody>
          <a:bodyPr>
            <a:normAutofit/>
          </a:bodyPr>
          <a:lstStyle/>
          <a:p>
            <a:r>
              <a:rPr lang="it-IT" sz="3600" dirty="0" smtClean="0"/>
              <a:t>Il progetto di Dio per dare la vita</a:t>
            </a:r>
            <a:endParaRPr lang="it-IT" sz="36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827584" y="2060848"/>
            <a:ext cx="360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Comic Sans MS" pitchFamily="66" charset="0"/>
              </a:rPr>
              <a:t>Il </a:t>
            </a:r>
            <a:r>
              <a:rPr lang="it-IT" sz="2000" dirty="0">
                <a:latin typeface="Comic Sans MS" pitchFamily="66" charset="0"/>
              </a:rPr>
              <a:t>Signore Dio disse: «Non è bene che l’uomo sia solo: gli voglio fare un aiuto che gli sia simile</a:t>
            </a:r>
            <a:r>
              <a:rPr lang="it-IT" sz="2000" dirty="0" smtClean="0">
                <a:latin typeface="Comic Sans MS" pitchFamily="66" charset="0"/>
              </a:rPr>
              <a:t>» </a:t>
            </a:r>
            <a:r>
              <a:rPr lang="it-IT" dirty="0" smtClean="0">
                <a:latin typeface="Comic Sans MS" pitchFamily="66" charset="0"/>
              </a:rPr>
              <a:t>(Genesi 2,18)</a:t>
            </a:r>
            <a:endParaRPr lang="it-IT" sz="2000" dirty="0">
              <a:latin typeface="Comic Sans MS" pitchFamily="66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4716016" y="1556792"/>
            <a:ext cx="3744416" cy="223224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dirty="0" smtClean="0">
              <a:solidFill>
                <a:schemeClr val="tx1"/>
              </a:solidFill>
            </a:endParaRPr>
          </a:p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Per vivere bene l’uomo ha bisogno non di bestie ma di un aiuto che gli sia simile: la donna </a:t>
            </a:r>
          </a:p>
          <a:p>
            <a:pPr algn="ctr"/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467544" y="4221088"/>
            <a:ext cx="8136904" cy="194421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bg1"/>
                </a:solidFill>
              </a:rPr>
              <a:t>L’uomo è ben superiore alle bestie. Con loro non può dialogare. Le domina tutte ma non tolgono la sua profonda solitudine. Solo la donna può. </a:t>
            </a:r>
          </a:p>
          <a:p>
            <a:pPr algn="ctr"/>
            <a:r>
              <a:rPr lang="it-IT" sz="2400" dirty="0" smtClean="0">
                <a:solidFill>
                  <a:schemeClr val="bg1"/>
                </a:solidFill>
              </a:rPr>
              <a:t>Con lei la coppia è fatta.</a:t>
            </a:r>
            <a:endParaRPr lang="it-IT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5616624" cy="1143000"/>
          </a:xfrm>
        </p:spPr>
        <p:txBody>
          <a:bodyPr>
            <a:normAutofit/>
          </a:bodyPr>
          <a:lstStyle/>
          <a:p>
            <a:r>
              <a:rPr lang="it-IT" sz="4000" dirty="0" smtClean="0"/>
              <a:t>L’uomo e la donna</a:t>
            </a:r>
            <a:endParaRPr lang="it-IT" sz="4000" dirty="0"/>
          </a:p>
        </p:txBody>
      </p:sp>
      <p:sp>
        <p:nvSpPr>
          <p:cNvPr id="3" name="Rettangolo arrotondato 2"/>
          <p:cNvSpPr/>
          <p:nvPr/>
        </p:nvSpPr>
        <p:spPr>
          <a:xfrm>
            <a:off x="467544" y="3140968"/>
            <a:ext cx="3384376" cy="158417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 smtClean="0">
                <a:solidFill>
                  <a:srgbClr val="00B0F0"/>
                </a:solidFill>
                <a:latin typeface="Comic Sans MS" pitchFamily="66" charset="0"/>
              </a:rPr>
              <a:t>Ad immagine di Dio lo creò. Maschio e femmina li creò” </a:t>
            </a:r>
            <a:r>
              <a:rPr lang="it-IT" sz="2000" dirty="0" smtClean="0">
                <a:solidFill>
                  <a:srgbClr val="00B0F0"/>
                </a:solidFill>
                <a:latin typeface="Comic Sans MS" pitchFamily="66" charset="0"/>
              </a:rPr>
              <a:t>(Genesi 1,27)</a:t>
            </a:r>
            <a:endParaRPr lang="it-IT" sz="24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5" name="Pergamena 1 4"/>
          <p:cNvSpPr/>
          <p:nvPr/>
        </p:nvSpPr>
        <p:spPr>
          <a:xfrm>
            <a:off x="6444208" y="1700808"/>
            <a:ext cx="2376264" cy="2736304"/>
          </a:xfrm>
          <a:prstGeom prst="vertic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 smtClean="0">
                <a:solidFill>
                  <a:srgbClr val="002060"/>
                </a:solidFill>
                <a:latin typeface="Comic Sans MS" pitchFamily="66" charset="0"/>
              </a:rPr>
              <a:t>“Essa è carne dalla mia carne e osso dalle mie ossa” </a:t>
            </a:r>
          </a:p>
          <a:p>
            <a:pPr algn="ctr"/>
            <a:r>
              <a:rPr lang="it-IT" sz="1600" dirty="0" smtClean="0">
                <a:solidFill>
                  <a:srgbClr val="002060"/>
                </a:solidFill>
                <a:latin typeface="Comic Sans MS" pitchFamily="66" charset="0"/>
              </a:rPr>
              <a:t>(Genesi 2,23)</a:t>
            </a:r>
            <a:endParaRPr lang="it-IT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83568" y="5013176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La coppia in comunione d’amore è immagine di Dio perché è persona in comunione con un’altra persona. E’ come Dio nel generare: unico principio che trasmette vita personale. </a:t>
            </a:r>
            <a:endParaRPr lang="it-IT" sz="2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283968" y="1772816"/>
            <a:ext cx="20882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Comic Sans MS" pitchFamily="66" charset="0"/>
              </a:rPr>
              <a:t>“Il Signore Dio plasmò con la costola, che aveva tolta all’uomo, una donna e la condusse all’uomo” </a:t>
            </a:r>
          </a:p>
          <a:p>
            <a:r>
              <a:rPr lang="it-IT" sz="1600" dirty="0" smtClean="0">
                <a:latin typeface="Comic Sans MS" pitchFamily="66" charset="0"/>
              </a:rPr>
              <a:t>(Genesi 2,22)</a:t>
            </a:r>
            <a:endParaRPr lang="it-IT" sz="2000" dirty="0"/>
          </a:p>
        </p:txBody>
      </p:sp>
      <p:sp>
        <p:nvSpPr>
          <p:cNvPr id="8" name="Pergamena 2 7"/>
          <p:cNvSpPr/>
          <p:nvPr/>
        </p:nvSpPr>
        <p:spPr>
          <a:xfrm>
            <a:off x="611560" y="1628800"/>
            <a:ext cx="3096344" cy="1440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 smtClean="0">
                <a:latin typeface="Comic Sans MS" pitchFamily="66" charset="0"/>
              </a:rPr>
              <a:t>“Dio creò l’uomo </a:t>
            </a:r>
          </a:p>
          <a:p>
            <a:pPr algn="ctr"/>
            <a:r>
              <a:rPr lang="it-IT" sz="2000" i="1" dirty="0" smtClean="0">
                <a:latin typeface="Comic Sans MS" pitchFamily="66" charset="0"/>
              </a:rPr>
              <a:t>a sua immagine”</a:t>
            </a:r>
            <a:endParaRPr lang="it-IT" sz="2000" i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1. La creazione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987824" y="3501008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* contemplare</a:t>
            </a:r>
          </a:p>
          <a:p>
            <a:r>
              <a:rPr lang="it-IT" sz="2400" dirty="0" smtClean="0"/>
              <a:t>* amare e rispettare</a:t>
            </a:r>
          </a:p>
          <a:p>
            <a:r>
              <a:rPr lang="it-IT" sz="2400" dirty="0" smtClean="0"/>
              <a:t>* ritornare al Padre creatore</a:t>
            </a:r>
            <a:endParaRPr lang="it-IT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4752528" cy="1143000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bg1"/>
                </a:solidFill>
              </a:rPr>
              <a:t>Vita e benedizione</a:t>
            </a:r>
            <a:endParaRPr lang="it-IT" sz="4000" dirty="0">
              <a:solidFill>
                <a:schemeClr val="bg1"/>
              </a:solidFill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899592" y="1772816"/>
            <a:ext cx="2880320" cy="1800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Dio chiama uomo e donna ad unirsi e  diventare principio di vita nuova</a:t>
            </a:r>
            <a:endParaRPr lang="it-IT" sz="2400" dirty="0"/>
          </a:p>
        </p:txBody>
      </p:sp>
      <p:sp>
        <p:nvSpPr>
          <p:cNvPr id="4" name="Pergamena 1 3"/>
          <p:cNvSpPr/>
          <p:nvPr/>
        </p:nvSpPr>
        <p:spPr>
          <a:xfrm>
            <a:off x="4788024" y="1700808"/>
            <a:ext cx="3672408" cy="3744416"/>
          </a:xfrm>
          <a:prstGeom prst="vertic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dirty="0" smtClean="0">
                <a:latin typeface="Comic Sans MS" pitchFamily="66" charset="0"/>
              </a:rPr>
              <a:t>“Dio li benedisse e disse loro: «Siate fecondi e moltiplicatevi, riempite la terra” </a:t>
            </a:r>
            <a:r>
              <a:rPr lang="it-IT" dirty="0" smtClean="0">
                <a:latin typeface="Comic Sans MS" pitchFamily="66" charset="0"/>
              </a:rPr>
              <a:t>(Genesi 1,27-28)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11560" y="407707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E’ la coppia unita che dona la vita e la fa crescere bene.</a:t>
            </a:r>
          </a:p>
          <a:p>
            <a:r>
              <a:rPr lang="it-IT" sz="2400" dirty="0" smtClean="0"/>
              <a:t>I figli sono segno dell’unità e dell’amore dei due</a:t>
            </a:r>
            <a:endParaRPr lang="it-IT" sz="2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4968552" cy="1143000"/>
          </a:xfrm>
        </p:spPr>
        <p:txBody>
          <a:bodyPr>
            <a:normAutofit/>
          </a:bodyPr>
          <a:lstStyle/>
          <a:p>
            <a:r>
              <a:rPr lang="it-IT" sz="4000" dirty="0" smtClean="0"/>
              <a:t>L’amore nuziale</a:t>
            </a:r>
            <a:endParaRPr lang="it-IT" sz="4000" dirty="0"/>
          </a:p>
        </p:txBody>
      </p:sp>
      <p:sp>
        <p:nvSpPr>
          <p:cNvPr id="3" name="Pergamena 1 2"/>
          <p:cNvSpPr/>
          <p:nvPr/>
        </p:nvSpPr>
        <p:spPr>
          <a:xfrm>
            <a:off x="467544" y="1484784"/>
            <a:ext cx="2664296" cy="3240360"/>
          </a:xfrm>
          <a:prstGeom prst="vertic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E’ canto e giubilo per la fusione dei cuori, che toglie solitudine e  infecondità</a:t>
            </a:r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491880" y="1772816"/>
            <a:ext cx="46805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Comic Sans MS" pitchFamily="66" charset="0"/>
              </a:rPr>
              <a:t>E’ immagine dell’amore eterno di Dio che dà vita e comunione piena, fusione delle persone pur nella distinzione della loro personalità . L’io e il tu diventano il “noi” indissolubile e fecondo di opere e di posterità</a:t>
            </a:r>
            <a:endParaRPr lang="it-IT" sz="2400" dirty="0">
              <a:latin typeface="Comic Sans MS" pitchFamily="66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403648" y="4653136"/>
            <a:ext cx="741682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due sono “u</a:t>
            </a:r>
            <a:r>
              <a:rPr lang="it-IT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no”</a:t>
            </a:r>
          </a:p>
          <a:p>
            <a:pPr algn="ctr"/>
            <a:r>
              <a:rPr lang="it-IT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L’io e il tu diventano “noi”</a:t>
            </a:r>
            <a:endParaRPr lang="it-IT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768752" cy="1143000"/>
          </a:xfrm>
        </p:spPr>
        <p:txBody>
          <a:bodyPr>
            <a:normAutofit/>
          </a:bodyPr>
          <a:lstStyle/>
          <a:p>
            <a:r>
              <a:rPr lang="it-IT" sz="4000" dirty="0" smtClean="0"/>
              <a:t>L’unità dinamica dei due</a:t>
            </a:r>
            <a:endParaRPr lang="it-IT" sz="4000" dirty="0"/>
          </a:p>
        </p:txBody>
      </p:sp>
      <p:sp>
        <p:nvSpPr>
          <p:cNvPr id="3" name="Rettangolo arrotondato 2"/>
          <p:cNvSpPr/>
          <p:nvPr/>
        </p:nvSpPr>
        <p:spPr>
          <a:xfrm>
            <a:off x="539552" y="1556792"/>
            <a:ext cx="2880320" cy="244827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La coppia feconda </a:t>
            </a:r>
          </a:p>
          <a:p>
            <a:pPr algn="ctr"/>
            <a:r>
              <a:rPr lang="it-IT" sz="2400" dirty="0" smtClean="0"/>
              <a:t>unita dall’amore è la più vera immagine di Dio sulla terra</a:t>
            </a:r>
            <a:endParaRPr lang="it-IT" sz="2400" dirty="0"/>
          </a:p>
        </p:txBody>
      </p:sp>
      <p:sp>
        <p:nvSpPr>
          <p:cNvPr id="4" name="Pergamena 2 3"/>
          <p:cNvSpPr/>
          <p:nvPr/>
        </p:nvSpPr>
        <p:spPr>
          <a:xfrm>
            <a:off x="3995936" y="1484784"/>
            <a:ext cx="4824536" cy="2448272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I due, uniti per amore e non per istinto, trasmettono la vita ricevuta da Dio e il disegno di Dio si adempie mirabilmente</a:t>
            </a:r>
            <a:endParaRPr lang="it-IT" sz="2400" dirty="0"/>
          </a:p>
        </p:txBody>
      </p:sp>
      <p:sp>
        <p:nvSpPr>
          <p:cNvPr id="5" name="Rettangolo 4"/>
          <p:cNvSpPr/>
          <p:nvPr/>
        </p:nvSpPr>
        <p:spPr>
          <a:xfrm>
            <a:off x="539552" y="4365104"/>
            <a:ext cx="779668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L’uomo rende la donna </a:t>
            </a:r>
            <a:r>
              <a:rPr lang="it-IT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sposa e </a:t>
            </a:r>
            <a:r>
              <a:rPr lang="it-IT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madre</a:t>
            </a:r>
          </a:p>
          <a:p>
            <a:pPr algn="ctr"/>
            <a:r>
              <a:rPr lang="it-IT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 donna rende l’uomo sposo e padre</a:t>
            </a:r>
          </a:p>
          <a:p>
            <a:pPr algn="ctr"/>
            <a:r>
              <a:rPr lang="it-IT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 presenza dei figli dà pienezza di umanità</a:t>
            </a:r>
            <a:endParaRPr lang="it-IT" sz="3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5184576" cy="1143000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Gli assi portanti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1043608" y="1844824"/>
            <a:ext cx="2016224" cy="15841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bg1"/>
                </a:solidFill>
              </a:rPr>
              <a:t>La coppia </a:t>
            </a:r>
            <a:r>
              <a:rPr lang="it-IT" sz="2400" dirty="0" smtClean="0">
                <a:solidFill>
                  <a:schemeClr val="tx1"/>
                </a:solidFill>
              </a:rPr>
              <a:t>armonica è stabilita su tre assi</a:t>
            </a:r>
            <a:endParaRPr lang="it-IT" sz="2400" dirty="0">
              <a:solidFill>
                <a:schemeClr val="tx1"/>
              </a:solidFill>
            </a:endParaRPr>
          </a:p>
        </p:txBody>
      </p:sp>
      <p:cxnSp>
        <p:nvCxnSpPr>
          <p:cNvPr id="5" name="Connettore 2 4"/>
          <p:cNvCxnSpPr/>
          <p:nvPr/>
        </p:nvCxnSpPr>
        <p:spPr>
          <a:xfrm flipV="1">
            <a:off x="3923928" y="2060848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 flipV="1">
            <a:off x="3923928" y="2708920"/>
            <a:ext cx="864096" cy="656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3923928" y="3356992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>
            <a:off x="5580112" y="2996952"/>
            <a:ext cx="324935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Apertura alla vita</a:t>
            </a:r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4860032" y="2204864"/>
            <a:ext cx="32722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Fedeltà coniugale</a:t>
            </a:r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419872" y="1484784"/>
            <a:ext cx="23535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Timor di Dio</a:t>
            </a:r>
            <a:endParaRPr lang="it-IT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Rettangolo arrotondato 19"/>
          <p:cNvSpPr/>
          <p:nvPr/>
        </p:nvSpPr>
        <p:spPr>
          <a:xfrm>
            <a:off x="971600" y="3861048"/>
            <a:ext cx="7344816" cy="100811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Queste sono come le tre direzioni dello spazio vitale dell’amore onesto e bello voluto da Dio</a:t>
            </a:r>
            <a:endParaRPr lang="it-IT" sz="2400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971600" y="5157192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La mancanza dell’uno o l’altro asse rende </a:t>
            </a:r>
            <a:r>
              <a:rPr lang="it-IT" sz="2400" dirty="0" smtClean="0">
                <a:solidFill>
                  <a:schemeClr val="bg1"/>
                </a:solidFill>
              </a:rPr>
              <a:t>l’amore zoppo,</a:t>
            </a:r>
            <a:r>
              <a:rPr lang="it-IT" sz="2400" dirty="0" smtClean="0"/>
              <a:t> infecondo e innaturale, in dispregio al </a:t>
            </a:r>
            <a:r>
              <a:rPr lang="it-IT" sz="2400" dirty="0" smtClean="0">
                <a:solidFill>
                  <a:schemeClr val="bg1"/>
                </a:solidFill>
              </a:rPr>
              <a:t>progetto di Dio</a:t>
            </a:r>
            <a:endParaRPr lang="it-IT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7" grpId="0"/>
      <p:bldP spid="18" grpId="0"/>
      <p:bldP spid="19" grpId="0"/>
      <p:bldP spid="20" grpId="0" animBg="1"/>
      <p:bldP spid="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5256584" cy="1143000"/>
          </a:xfrm>
        </p:spPr>
        <p:txBody>
          <a:bodyPr>
            <a:normAutofit/>
          </a:bodyPr>
          <a:lstStyle/>
          <a:p>
            <a:r>
              <a:rPr lang="it-IT" sz="4000" dirty="0" smtClean="0"/>
              <a:t>Fedeltà coniugale</a:t>
            </a:r>
            <a:endParaRPr lang="it-IT" sz="4000" dirty="0"/>
          </a:p>
        </p:txBody>
      </p:sp>
      <p:sp>
        <p:nvSpPr>
          <p:cNvPr id="3" name="Pergamena 1 2"/>
          <p:cNvSpPr/>
          <p:nvPr/>
        </p:nvSpPr>
        <p:spPr>
          <a:xfrm>
            <a:off x="539552" y="1700808"/>
            <a:ext cx="2016224" cy="2808312"/>
          </a:xfrm>
          <a:prstGeom prst="vertic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latin typeface="Comic Sans MS" pitchFamily="66" charset="0"/>
              </a:rPr>
              <a:t>“L’uomo non separi quello che Dio ha congiunto!”</a:t>
            </a:r>
          </a:p>
          <a:p>
            <a:pPr algn="ctr"/>
            <a:r>
              <a:rPr lang="it-IT" sz="1600" dirty="0" smtClean="0">
                <a:latin typeface="Comic Sans MS" pitchFamily="66" charset="0"/>
              </a:rPr>
              <a:t>(Matteo </a:t>
            </a:r>
          </a:p>
          <a:p>
            <a:pPr algn="ctr"/>
            <a:r>
              <a:rPr lang="it-IT" sz="1600" dirty="0" smtClean="0">
                <a:latin typeface="Comic Sans MS" pitchFamily="66" charset="0"/>
              </a:rPr>
              <a:t>19,6)</a:t>
            </a:r>
            <a:endParaRPr lang="it-IT" sz="1600" dirty="0">
              <a:latin typeface="Comic Sans MS" pitchFamily="66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915816" y="1412776"/>
            <a:ext cx="58326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omic Sans MS" pitchFamily="66" charset="0"/>
              </a:rPr>
              <a:t>	“Il Signore è testimone fra te e la donna della tua giovinezza, che ora perfidamente tradisci, mentre essa è la tua consorte, la donna legata a te da un patto.</a:t>
            </a:r>
          </a:p>
          <a:p>
            <a:r>
              <a:rPr lang="it-IT" dirty="0" smtClean="0">
                <a:latin typeface="Comic Sans MS" pitchFamily="66" charset="0"/>
              </a:rPr>
              <a:t>	Non fece egli un essere solo dotato di carne e soffio vitale? Che cosa cerca quest’unico essere, se non prole da parte di Dio? Custodite dunque il vostro soffio vitale e nessuno tradisca la donna della sua giovinezza. </a:t>
            </a:r>
          </a:p>
          <a:p>
            <a:r>
              <a:rPr lang="it-IT" dirty="0" smtClean="0">
                <a:latin typeface="Comic Sans MS" pitchFamily="66" charset="0"/>
              </a:rPr>
              <a:t>	Perché io detesto il ripudio, dice il Signore Dio d’Israele, e chi copre d’iniquità la propria veste, dice il Signore degli eserciti. Custodite la vostra vita dunque e non vogliate agire con perfidia” </a:t>
            </a:r>
          </a:p>
          <a:p>
            <a:r>
              <a:rPr lang="it-IT" sz="1600" dirty="0" smtClean="0">
                <a:latin typeface="Comic Sans MS" pitchFamily="66" charset="0"/>
              </a:rPr>
              <a:t>		(Malachia 2,14-16)</a:t>
            </a:r>
          </a:p>
        </p:txBody>
      </p:sp>
      <p:sp>
        <p:nvSpPr>
          <p:cNvPr id="5" name="Rettangolo 4"/>
          <p:cNvSpPr/>
          <p:nvPr/>
        </p:nvSpPr>
        <p:spPr>
          <a:xfrm>
            <a:off x="251520" y="5373216"/>
            <a:ext cx="847417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Dio, al coniuge, al 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pat</a:t>
            </a: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to, al progetto di vita</a:t>
            </a:r>
            <a:endParaRPr lang="it-IT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5832648" cy="1080120"/>
          </a:xfrm>
        </p:spPr>
        <p:txBody>
          <a:bodyPr>
            <a:normAutofit/>
          </a:bodyPr>
          <a:lstStyle/>
          <a:p>
            <a:r>
              <a:rPr lang="it-IT" sz="4000" dirty="0" smtClean="0"/>
              <a:t>Mettimi come sigillo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331640" y="1844824"/>
            <a:ext cx="69127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omic Sans MS" pitchFamily="66" charset="0"/>
              </a:rPr>
              <a:t>“</a:t>
            </a:r>
            <a:r>
              <a:rPr lang="it-IT" b="1" dirty="0" smtClean="0">
                <a:latin typeface="Comic Sans MS" pitchFamily="66" charset="0"/>
              </a:rPr>
              <a:t>Mettimi come sigillo sul tuo cuore,</a:t>
            </a:r>
          </a:p>
          <a:p>
            <a:r>
              <a:rPr lang="it-IT" dirty="0" smtClean="0">
                <a:latin typeface="Comic Sans MS" pitchFamily="66" charset="0"/>
              </a:rPr>
              <a:t>	come sigillo sul tuo braccio;</a:t>
            </a:r>
          </a:p>
          <a:p>
            <a:r>
              <a:rPr lang="it-IT" dirty="0" smtClean="0">
                <a:latin typeface="Comic Sans MS" pitchFamily="66" charset="0"/>
              </a:rPr>
              <a:t>	perché forte come la morte è l’amore,</a:t>
            </a:r>
          </a:p>
          <a:p>
            <a:r>
              <a:rPr lang="it-IT" dirty="0" smtClean="0">
                <a:latin typeface="Comic Sans MS" pitchFamily="66" charset="0"/>
              </a:rPr>
              <a:t>	tenace come gli inferi è la passione:</a:t>
            </a:r>
          </a:p>
          <a:p>
            <a:r>
              <a:rPr lang="it-IT" dirty="0" smtClean="0">
                <a:latin typeface="Comic Sans MS" pitchFamily="66" charset="0"/>
              </a:rPr>
              <a:t>	le sue vampe son vampe di fuoco,</a:t>
            </a:r>
          </a:p>
          <a:p>
            <a:r>
              <a:rPr lang="it-IT" dirty="0" smtClean="0">
                <a:latin typeface="Comic Sans MS" pitchFamily="66" charset="0"/>
              </a:rPr>
              <a:t>	una fiamma del Signore!</a:t>
            </a:r>
          </a:p>
          <a:p>
            <a:r>
              <a:rPr lang="it-IT" b="1" dirty="0" smtClean="0">
                <a:latin typeface="Comic Sans MS" pitchFamily="66" charset="0"/>
              </a:rPr>
              <a:t>Le grandi acque non possono spegnere l’amore</a:t>
            </a:r>
          </a:p>
          <a:p>
            <a:r>
              <a:rPr lang="it-IT" dirty="0" smtClean="0">
                <a:latin typeface="Comic Sans MS" pitchFamily="66" charset="0"/>
              </a:rPr>
              <a:t>	né i fiumi travolgerlo.</a:t>
            </a:r>
          </a:p>
          <a:p>
            <a:r>
              <a:rPr lang="it-IT" dirty="0" smtClean="0">
                <a:latin typeface="Comic Sans MS" pitchFamily="66" charset="0"/>
              </a:rPr>
              <a:t>	Se uno desse tutte le ricchezze della sua casa</a:t>
            </a:r>
          </a:p>
          <a:p>
            <a:r>
              <a:rPr lang="it-IT" dirty="0" smtClean="0">
                <a:latin typeface="Comic Sans MS" pitchFamily="66" charset="0"/>
              </a:rPr>
              <a:t>	in cambio dell’amore, non ne avrebbe che dispregio” 		(Cantico dei Cantici 8,6-7)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336704" cy="1152128"/>
          </a:xfrm>
        </p:spPr>
        <p:txBody>
          <a:bodyPr>
            <a:normAutofit/>
          </a:bodyPr>
          <a:lstStyle/>
          <a:p>
            <a:r>
              <a:rPr lang="it-IT" sz="4000" dirty="0" smtClean="0"/>
              <a:t>Ricostruire il matrimonio</a:t>
            </a:r>
            <a:endParaRPr lang="it-IT" sz="4000" dirty="0"/>
          </a:p>
        </p:txBody>
      </p:sp>
      <p:sp>
        <p:nvSpPr>
          <p:cNvPr id="3" name="Arrotonda angolo diagonale rettangolo 2"/>
          <p:cNvSpPr/>
          <p:nvPr/>
        </p:nvSpPr>
        <p:spPr>
          <a:xfrm>
            <a:off x="755576" y="1484784"/>
            <a:ext cx="2880320" cy="864096"/>
          </a:xfrm>
          <a:prstGeom prst="round2Diag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La festa è finita: Non hanno più vino!</a:t>
            </a:r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779912" y="1700808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Uomo e donna non si amano più in Dio</a:t>
            </a:r>
            <a:endParaRPr lang="it-IT" sz="2400" dirty="0"/>
          </a:p>
        </p:txBody>
      </p:sp>
      <p:sp>
        <p:nvSpPr>
          <p:cNvPr id="5" name="Rettangolo arrotondato 4"/>
          <p:cNvSpPr/>
          <p:nvPr/>
        </p:nvSpPr>
        <p:spPr>
          <a:xfrm>
            <a:off x="683569" y="2492896"/>
            <a:ext cx="2880320" cy="122413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Per mezzo di Maria SS. si può riottenere l’amore delle origini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851920" y="249289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Non nella seduzione ma nella castità</a:t>
            </a:r>
          </a:p>
          <a:p>
            <a:r>
              <a:rPr lang="it-IT" sz="2400" dirty="0" smtClean="0"/>
              <a:t>Non nel dominio ma nel servizio</a:t>
            </a:r>
          </a:p>
          <a:p>
            <a:r>
              <a:rPr lang="it-IT" sz="2400" dirty="0" smtClean="0"/>
              <a:t>Non nel possesso ma nel dono di sé</a:t>
            </a:r>
            <a:endParaRPr lang="it-IT" sz="2400" dirty="0"/>
          </a:p>
        </p:txBody>
      </p:sp>
      <p:sp>
        <p:nvSpPr>
          <p:cNvPr id="7" name="Rettangolo 6"/>
          <p:cNvSpPr/>
          <p:nvPr/>
        </p:nvSpPr>
        <p:spPr>
          <a:xfrm>
            <a:off x="539552" y="4005064"/>
            <a:ext cx="468666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Che c’è tra me e te, o donna?</a:t>
            </a:r>
            <a:endParaRPr lang="it-IT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5292080" y="3861048"/>
            <a:ext cx="3096344" cy="79208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La fede in Cristo operatore di prodigi</a:t>
            </a:r>
            <a:endParaRPr lang="it-IT" sz="2400" dirty="0"/>
          </a:p>
        </p:txBody>
      </p:sp>
      <p:sp>
        <p:nvSpPr>
          <p:cNvPr id="9" name="Rettangolo arrotondato 8"/>
          <p:cNvSpPr/>
          <p:nvPr/>
        </p:nvSpPr>
        <p:spPr>
          <a:xfrm>
            <a:off x="611560" y="4869160"/>
            <a:ext cx="4032448" cy="115212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In Gesù e Maria è possibile godere dell’amore casto, annunzio di Cieli e Terra nuovi</a:t>
            </a:r>
            <a:endParaRPr lang="it-IT" sz="2400" dirty="0"/>
          </a:p>
        </p:txBody>
      </p:sp>
      <p:sp>
        <p:nvSpPr>
          <p:cNvPr id="11" name="Pergamena 2 10"/>
          <p:cNvSpPr/>
          <p:nvPr/>
        </p:nvSpPr>
        <p:spPr>
          <a:xfrm>
            <a:off x="5148064" y="4869160"/>
            <a:ext cx="3096344" cy="1224136"/>
          </a:xfrm>
          <a:prstGeom prst="horizontalScrol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Comic Sans MS" pitchFamily="66" charset="0"/>
              </a:rPr>
              <a:t>“Ecco, Io faccio nuove tutte le cose!”</a:t>
            </a: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  <p:bldP spid="6" grpId="0"/>
      <p:bldP spid="7" grpId="0"/>
      <p:bldP spid="8" grpId="0" animBg="1"/>
      <p:bldP spid="9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27784" y="1988840"/>
            <a:ext cx="3960440" cy="1143000"/>
          </a:xfrm>
        </p:spPr>
        <p:txBody>
          <a:bodyPr/>
          <a:lstStyle/>
          <a:p>
            <a:r>
              <a:rPr lang="it-IT" dirty="0" smtClean="0"/>
              <a:t>3. La colpa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131840" y="3501008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L’abuso del libero arbitrio da cui nasce tutto il male</a:t>
            </a:r>
            <a:endParaRPr lang="it-IT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195736" y="404664"/>
            <a:ext cx="51125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/>
              <a:t>La colpa delle origini</a:t>
            </a:r>
            <a:endParaRPr lang="it-IT" sz="4400" dirty="0"/>
          </a:p>
        </p:txBody>
      </p:sp>
      <p:sp>
        <p:nvSpPr>
          <p:cNvPr id="3" name="Smile 2"/>
          <p:cNvSpPr/>
          <p:nvPr/>
        </p:nvSpPr>
        <p:spPr>
          <a:xfrm>
            <a:off x="4355976" y="3284984"/>
            <a:ext cx="3096344" cy="1224136"/>
          </a:xfrm>
          <a:prstGeom prst="smileyFac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200" dirty="0" smtClean="0">
              <a:solidFill>
                <a:schemeClr val="tx1"/>
              </a:solidFill>
            </a:endParaRPr>
          </a:p>
          <a:p>
            <a:pPr algn="ctr"/>
            <a:r>
              <a:rPr lang="it-IT" sz="3200" dirty="0" smtClean="0">
                <a:solidFill>
                  <a:schemeClr val="tx1"/>
                </a:solidFill>
              </a:rPr>
              <a:t>Veleno di morte</a:t>
            </a:r>
            <a:endParaRPr lang="it-IT" sz="3200" dirty="0">
              <a:solidFill>
                <a:schemeClr val="tx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262262" y="1916832"/>
            <a:ext cx="588173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Il serpente seduce Eva </a:t>
            </a:r>
          </a:p>
          <a:p>
            <a:pPr algn="ctr"/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 introduce il peccato e la morte</a:t>
            </a:r>
            <a:endParaRPr lang="it-IT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Pergamena 1 4"/>
          <p:cNvSpPr/>
          <p:nvPr/>
        </p:nvSpPr>
        <p:spPr>
          <a:xfrm>
            <a:off x="467544" y="3284984"/>
            <a:ext cx="2736304" cy="2808312"/>
          </a:xfrm>
          <a:prstGeom prst="verticalScroll">
            <a:avLst/>
          </a:prstGeom>
          <a:solidFill>
            <a:srgbClr val="00206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/>
              <a:t>La terra, una “valle di lacrime”</a:t>
            </a:r>
            <a:endParaRPr lang="it-IT" sz="3200" dirty="0"/>
          </a:p>
        </p:txBody>
      </p:sp>
      <p:sp>
        <p:nvSpPr>
          <p:cNvPr id="6" name="Rettangolo 5"/>
          <p:cNvSpPr/>
          <p:nvPr/>
        </p:nvSpPr>
        <p:spPr>
          <a:xfrm>
            <a:off x="3059832" y="4653136"/>
            <a:ext cx="588648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L’uomo viene cacciato dall’Eden</a:t>
            </a:r>
          </a:p>
          <a:p>
            <a:pPr algn="ctr"/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Comincia l’esilio sulla terra</a:t>
            </a:r>
            <a:endParaRPr lang="it-IT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27584" y="1484784"/>
            <a:ext cx="2376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Colpa è disubbidire a Dio</a:t>
            </a:r>
          </a:p>
          <a:p>
            <a:r>
              <a:rPr lang="it-IT" sz="2400" dirty="0" smtClean="0"/>
              <a:t>Da qui tutto il male</a:t>
            </a:r>
            <a:endParaRPr lang="it-IT" sz="24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  <p:bldP spid="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4104456" cy="1143000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Il frutto proibito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27584" y="1412776"/>
            <a:ext cx="74168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Comic Sans MS" pitchFamily="66" charset="0"/>
              </a:rPr>
              <a:t>“Allora la donna vide che l’albero era buono da mangiare, gradito agli occhi e desiderabile per acquistare saggezza; prese del suo frutto e ne mangiò, poi ne diede anche al marito, che era con lei, e anch’egli ne mangiò. Allora si aprirono gli occhi di tutti e due e si accorsero di essere nudi; intrecciarono foglie di fico e se ne fecero cinture” </a:t>
            </a:r>
          </a:p>
          <a:p>
            <a:r>
              <a:rPr lang="it-IT" sz="2400" dirty="0" smtClean="0">
                <a:latin typeface="Comic Sans MS" pitchFamily="66" charset="0"/>
              </a:rPr>
              <a:t>			</a:t>
            </a:r>
            <a:r>
              <a:rPr lang="it-IT" sz="2000" dirty="0" smtClean="0">
                <a:latin typeface="Comic Sans MS" pitchFamily="66" charset="0"/>
              </a:rPr>
              <a:t>(Gen 3,6-7)</a:t>
            </a:r>
          </a:p>
        </p:txBody>
      </p:sp>
      <p:sp>
        <p:nvSpPr>
          <p:cNvPr id="4" name="Onda 2 3"/>
          <p:cNvSpPr/>
          <p:nvPr/>
        </p:nvSpPr>
        <p:spPr>
          <a:xfrm>
            <a:off x="395536" y="4725144"/>
            <a:ext cx="4032448" cy="1512168"/>
          </a:xfrm>
          <a:prstGeom prst="doubleWav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bg1"/>
                </a:solidFill>
              </a:rPr>
              <a:t>Il peccato ci priva della veste della Grazia di Dio</a:t>
            </a:r>
            <a:endParaRPr lang="it-IT" sz="2800" dirty="0">
              <a:solidFill>
                <a:schemeClr val="bg1"/>
              </a:solidFill>
            </a:endParaRPr>
          </a:p>
        </p:txBody>
      </p:sp>
      <p:sp>
        <p:nvSpPr>
          <p:cNvPr id="6" name="Pergamena 2 5"/>
          <p:cNvSpPr/>
          <p:nvPr/>
        </p:nvSpPr>
        <p:spPr>
          <a:xfrm>
            <a:off x="4716016" y="4221088"/>
            <a:ext cx="3888432" cy="2448272"/>
          </a:xfrm>
          <a:prstGeom prst="horizontalScrol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Frutti del peccato:</a:t>
            </a:r>
          </a:p>
          <a:p>
            <a:pPr algn="ctr"/>
            <a:r>
              <a:rPr lang="it-IT" sz="2400" dirty="0" smtClean="0"/>
              <a:t>rimorso, vergogna, </a:t>
            </a:r>
          </a:p>
          <a:p>
            <a:pPr algn="ctr"/>
            <a:r>
              <a:rPr lang="it-IT" sz="2400" dirty="0" smtClean="0"/>
              <a:t>paura di Dio, morte e maledizione</a:t>
            </a:r>
            <a:endParaRPr lang="it-IT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6264696" cy="1143000"/>
          </a:xfrm>
        </p:spPr>
        <p:txBody>
          <a:bodyPr>
            <a:normAutofit/>
          </a:bodyPr>
          <a:lstStyle/>
          <a:p>
            <a:r>
              <a:rPr lang="it-IT" sz="4000" dirty="0" smtClean="0"/>
              <a:t>In principio Dio creò</a:t>
            </a:r>
            <a:endParaRPr lang="it-IT" sz="4000" dirty="0"/>
          </a:p>
        </p:txBody>
      </p:sp>
      <p:sp>
        <p:nvSpPr>
          <p:cNvPr id="3" name="Rettangolo arrotondato 2"/>
          <p:cNvSpPr/>
          <p:nvPr/>
        </p:nvSpPr>
        <p:spPr>
          <a:xfrm>
            <a:off x="683568" y="3717032"/>
            <a:ext cx="3384376" cy="144016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Creare è fare dal nulla. Solo l’Onnipotente può creare</a:t>
            </a:r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716016" y="1484784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Dio fa essere tutte le cose con le caratteristiche volute da Lui e le ordina mirabilmente in un tutto armonico: il cosmo</a:t>
            </a:r>
            <a:endParaRPr lang="it-IT" sz="2400" dirty="0"/>
          </a:p>
        </p:txBody>
      </p:sp>
      <p:sp>
        <p:nvSpPr>
          <p:cNvPr id="6" name="Pergamena 2 5"/>
          <p:cNvSpPr/>
          <p:nvPr/>
        </p:nvSpPr>
        <p:spPr>
          <a:xfrm>
            <a:off x="683568" y="1412776"/>
            <a:ext cx="3816424" cy="2016224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dirty="0" smtClean="0">
                <a:latin typeface="Comic Sans MS" pitchFamily="66" charset="0"/>
              </a:rPr>
              <a:t>“E Dio disse: Sia la luce! E la luce fu. E Dio vide che la luce era cosa buona …”</a:t>
            </a:r>
          </a:p>
          <a:p>
            <a:r>
              <a:rPr lang="it-IT" sz="2000" dirty="0" smtClean="0">
                <a:latin typeface="Comic Sans MS" pitchFamily="66" charset="0"/>
              </a:rPr>
              <a:t> 	</a:t>
            </a:r>
            <a:r>
              <a:rPr lang="it-IT" dirty="0" smtClean="0">
                <a:latin typeface="Comic Sans MS" pitchFamily="66" charset="0"/>
              </a:rPr>
              <a:t>(Genesi 1,3-4)</a:t>
            </a:r>
            <a:endParaRPr lang="it-IT" sz="2000" dirty="0">
              <a:latin typeface="Comic Sans MS" pitchFamily="66" charset="0"/>
            </a:endParaRPr>
          </a:p>
        </p:txBody>
      </p:sp>
      <p:sp>
        <p:nvSpPr>
          <p:cNvPr id="7" name="Onda 2 6"/>
          <p:cNvSpPr/>
          <p:nvPr/>
        </p:nvSpPr>
        <p:spPr>
          <a:xfrm>
            <a:off x="5076056" y="4509120"/>
            <a:ext cx="1152128" cy="792088"/>
          </a:xfrm>
          <a:prstGeom prst="doubleWav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terra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" name="Stella a 6 punte 7"/>
          <p:cNvSpPr/>
          <p:nvPr/>
        </p:nvSpPr>
        <p:spPr>
          <a:xfrm>
            <a:off x="5652120" y="3356992"/>
            <a:ext cx="1080120" cy="1008112"/>
          </a:xfrm>
          <a:prstGeom prst="star6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cielo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Stella a 4 punte 8"/>
          <p:cNvSpPr/>
          <p:nvPr/>
        </p:nvSpPr>
        <p:spPr>
          <a:xfrm>
            <a:off x="4572000" y="3501008"/>
            <a:ext cx="648072" cy="576064"/>
          </a:xfrm>
          <a:prstGeom prst="star4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nda 1 9"/>
          <p:cNvSpPr/>
          <p:nvPr/>
        </p:nvSpPr>
        <p:spPr>
          <a:xfrm>
            <a:off x="6372200" y="4581128"/>
            <a:ext cx="1584176" cy="720080"/>
          </a:xfrm>
          <a:prstGeom prst="wav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mari, monti</a:t>
            </a:r>
            <a:endParaRPr lang="it-IT" dirty="0"/>
          </a:p>
        </p:txBody>
      </p:sp>
      <p:sp>
        <p:nvSpPr>
          <p:cNvPr id="11" name="Onda 1 10"/>
          <p:cNvSpPr/>
          <p:nvPr/>
        </p:nvSpPr>
        <p:spPr>
          <a:xfrm>
            <a:off x="755576" y="5589240"/>
            <a:ext cx="3672408" cy="504056"/>
          </a:xfrm>
          <a:prstGeom prst="wav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minerali, vegetali, animali, uomini, </a:t>
            </a:r>
            <a:endParaRPr lang="it-IT" dirty="0"/>
          </a:p>
        </p:txBody>
      </p:sp>
      <p:sp>
        <p:nvSpPr>
          <p:cNvPr id="12" name="Onda 1 11"/>
          <p:cNvSpPr/>
          <p:nvPr/>
        </p:nvSpPr>
        <p:spPr>
          <a:xfrm>
            <a:off x="4860032" y="5589240"/>
            <a:ext cx="3240360" cy="576064"/>
          </a:xfrm>
          <a:prstGeom prst="wav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ere, cicli, stagioni, periodi</a:t>
            </a:r>
            <a:endParaRPr lang="it-IT" dirty="0"/>
          </a:p>
        </p:txBody>
      </p:sp>
      <p:sp>
        <p:nvSpPr>
          <p:cNvPr id="13" name="Stella a 4 punte 12"/>
          <p:cNvSpPr/>
          <p:nvPr/>
        </p:nvSpPr>
        <p:spPr>
          <a:xfrm>
            <a:off x="7452320" y="3789040"/>
            <a:ext cx="648072" cy="576064"/>
          </a:xfrm>
          <a:prstGeom prst="star4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Stella a 4 punte 13"/>
          <p:cNvSpPr/>
          <p:nvPr/>
        </p:nvSpPr>
        <p:spPr>
          <a:xfrm>
            <a:off x="6876256" y="3284984"/>
            <a:ext cx="648072" cy="576064"/>
          </a:xfrm>
          <a:prstGeom prst="star4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1547663" y="332656"/>
            <a:ext cx="5976665" cy="6389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000"/>
              </a:avLst>
            </a:prstTxWarp>
          </a:bodyPr>
          <a:lstStyle/>
          <a:p>
            <a:pPr algn="ctr" rtl="0"/>
            <a:r>
              <a:rPr lang="it-IT" sz="24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Comic Sans MS"/>
              </a:rPr>
              <a:t>Le sette maledizioni</a:t>
            </a:r>
            <a:endParaRPr lang="it-IT" sz="24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Comic Sans MS"/>
            </a:endParaRPr>
          </a:p>
        </p:txBody>
      </p:sp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323528" y="1484784"/>
            <a:ext cx="297815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it-IT" sz="24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/>
                <a:latin typeface="Comic Sans MS"/>
              </a:rPr>
              <a:t>1.Dolori del parto</a:t>
            </a:r>
            <a:endParaRPr lang="it-IT" sz="24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effectLst/>
              <a:latin typeface="Comic Sans MS"/>
            </a:endParaRP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179512" y="2132856"/>
            <a:ext cx="3456384" cy="50063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it-IT" sz="24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latin typeface="Comic Sans MS"/>
              </a:rPr>
              <a:t>2. Sottomissione della donna</a:t>
            </a:r>
            <a:endParaRPr lang="it-IT" sz="24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/>
              <a:latin typeface="Comic Sans MS"/>
            </a:endParaRPr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67544" y="3717032"/>
            <a:ext cx="297815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it-IT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mic Sans MS"/>
              </a:rPr>
              <a:t>4</a:t>
            </a:r>
            <a:r>
              <a:rPr lang="it-IT" sz="24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Comic Sans MS"/>
              </a:rPr>
              <a:t>. Lavoro duro</a:t>
            </a:r>
            <a:endParaRPr lang="it-IT" sz="24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/>
              <a:latin typeface="Comic Sans MS"/>
            </a:endParaRP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323528" y="5877272"/>
            <a:ext cx="3390900" cy="5233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it-IT" sz="24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/>
                <a:latin typeface="Comic Sans MS"/>
              </a:rPr>
              <a:t>7. Maledizione eterna</a:t>
            </a:r>
            <a:endParaRPr lang="it-IT" sz="24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F0"/>
              </a:solidFill>
              <a:effectLst/>
              <a:latin typeface="Comic Sans MS"/>
            </a:endParaRPr>
          </a:p>
        </p:txBody>
      </p:sp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>
            <a:off x="251520" y="2996952"/>
            <a:ext cx="3390900" cy="41148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it-IT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Comic Sans MS"/>
              </a:rPr>
              <a:t>3</a:t>
            </a:r>
            <a:r>
              <a:rPr lang="it-IT" sz="24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/>
                <a:latin typeface="Comic Sans MS"/>
              </a:rPr>
              <a:t>. Ostilità ambientale</a:t>
            </a:r>
            <a:endParaRPr lang="it-IT" sz="24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F0"/>
              </a:solidFill>
              <a:effectLst/>
              <a:latin typeface="Comic Sans MS"/>
            </a:endParaRPr>
          </a:p>
        </p:txBody>
      </p:sp>
      <p:sp>
        <p:nvSpPr>
          <p:cNvPr id="9" name="WordArt 7"/>
          <p:cNvSpPr>
            <a:spLocks noChangeArrowheads="1" noChangeShapeType="1" noTextEdit="1"/>
          </p:cNvSpPr>
          <p:nvPr/>
        </p:nvSpPr>
        <p:spPr bwMode="auto">
          <a:xfrm>
            <a:off x="251520" y="4437112"/>
            <a:ext cx="3390900" cy="45605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it-IT" sz="24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latin typeface="Comic Sans MS"/>
              </a:rPr>
              <a:t>5. Malattia e morte</a:t>
            </a:r>
            <a:endParaRPr lang="it-IT" sz="24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/>
              <a:latin typeface="Comic Sans MS"/>
            </a:endParaRPr>
          </a:p>
        </p:txBody>
      </p:sp>
      <p:sp>
        <p:nvSpPr>
          <p:cNvPr id="10" name="WordArt 5"/>
          <p:cNvSpPr>
            <a:spLocks noChangeArrowheads="1" noChangeShapeType="1" noTextEdit="1"/>
          </p:cNvSpPr>
          <p:nvPr/>
        </p:nvSpPr>
        <p:spPr bwMode="auto">
          <a:xfrm>
            <a:off x="251520" y="5157192"/>
            <a:ext cx="3312368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it-IT" sz="24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Comic Sans MS"/>
              </a:rPr>
              <a:t>6. Fallimento esistenziale</a:t>
            </a:r>
            <a:endParaRPr lang="it-IT" sz="24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/>
              <a:latin typeface="Comic Sans MS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563888" y="1484784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“Con dolore partorirai figli”</a:t>
            </a:r>
            <a:r>
              <a:rPr lang="it-IT" sz="2000" dirty="0" smtClean="0">
                <a:solidFill>
                  <a:schemeClr val="bg1"/>
                </a:solidFill>
                <a:latin typeface="Comic Sans MS" pitchFamily="66" charset="0"/>
              </a:rPr>
              <a:t> (Gen 3,16)</a:t>
            </a:r>
            <a:endParaRPr lang="it-IT" sz="2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707904" y="1988840"/>
            <a:ext cx="5436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“Verso tuo marito sarà il tuo istinto ma egli ti dominerà” </a:t>
            </a:r>
            <a:r>
              <a:rPr lang="it-IT" sz="2000" dirty="0" smtClean="0">
                <a:solidFill>
                  <a:schemeClr val="bg1"/>
                </a:solidFill>
                <a:latin typeface="Comic Sans MS" pitchFamily="66" charset="0"/>
              </a:rPr>
              <a:t>(Gen 3,16)</a:t>
            </a:r>
            <a:endParaRPr lang="it-IT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635896" y="3717032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Comic Sans MS" pitchFamily="66" charset="0"/>
              </a:rPr>
              <a:t>“Con il sudore del tuo volto mangerai il pane” </a:t>
            </a:r>
            <a:r>
              <a:rPr lang="it-IT" dirty="0" smtClean="0">
                <a:latin typeface="Comic Sans MS" pitchFamily="66" charset="0"/>
              </a:rPr>
              <a:t>(Gen 3,19)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635896" y="2924944"/>
            <a:ext cx="5292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Comic Sans MS" pitchFamily="66" charset="0"/>
              </a:rPr>
              <a:t>“Maledetto il suolo per causa tua: spine e cardi ti produrrà” </a:t>
            </a:r>
            <a:r>
              <a:rPr lang="it-IT" dirty="0" smtClean="0">
                <a:latin typeface="Comic Sans MS" pitchFamily="66" charset="0"/>
              </a:rPr>
              <a:t>(Gen 3,17.18)</a:t>
            </a:r>
            <a:endParaRPr lang="it-IT" sz="2000" dirty="0">
              <a:latin typeface="Comic Sans MS" pitchFamily="66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3707904" y="5013176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“Che vale all’uomo conquistare il mondo intero se poi rovina se stesso?”  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3779912" y="5877272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“Andate via da me, maledetti, nel fuoco eterno preparato per il diavolo” </a:t>
            </a:r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3563888" y="4509120"/>
            <a:ext cx="5580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Comic Sans MS" pitchFamily="66" charset="0"/>
              </a:rPr>
              <a:t>“Polvere tu sei e in polvere tornerai”</a:t>
            </a:r>
            <a:endParaRPr lang="it-IT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4" grpId="0"/>
      <p:bldP spid="15" grpId="0"/>
      <p:bldP spid="16" grpId="0"/>
      <p:bldP spid="18" grpId="0"/>
      <p:bldP spid="19" grpId="0"/>
      <p:bldP spid="2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Sedotti e incatenati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8206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400" dirty="0" smtClean="0">
                <a:latin typeface="Comic Sans MS" pitchFamily="66" charset="0"/>
              </a:rPr>
              <a:t>“Chiunque commette il peccato è schiavo del peccato”</a:t>
            </a:r>
            <a:endParaRPr lang="it-IT" sz="2400" dirty="0">
              <a:latin typeface="Comic Sans MS" pitchFamily="66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771800" y="3212976"/>
            <a:ext cx="4464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Le sette catene che da solo nessuno può spezzare</a:t>
            </a:r>
            <a:endParaRPr lang="it-IT" sz="28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899592" y="5589240"/>
            <a:ext cx="73448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“</a:t>
            </a:r>
            <a:r>
              <a:rPr lang="it-IT" sz="2400" dirty="0" smtClean="0">
                <a:latin typeface="Comic Sans MS" pitchFamily="66" charset="0"/>
              </a:rPr>
              <a:t>Se il Figlio vi farà liberi sarete veramente liberi” </a:t>
            </a:r>
            <a:r>
              <a:rPr lang="it-IT" dirty="0" smtClean="0">
                <a:latin typeface="Comic Sans MS" pitchFamily="66" charset="0"/>
              </a:rPr>
              <a:t>(Gv 8,34.36)</a:t>
            </a:r>
            <a:endParaRPr lang="it-IT" dirty="0"/>
          </a:p>
        </p:txBody>
      </p:sp>
      <p:sp>
        <p:nvSpPr>
          <p:cNvPr id="13" name="Esplosione 1 12"/>
          <p:cNvSpPr/>
          <p:nvPr/>
        </p:nvSpPr>
        <p:spPr>
          <a:xfrm>
            <a:off x="2051720" y="2060848"/>
            <a:ext cx="2088232" cy="1080120"/>
          </a:xfrm>
          <a:prstGeom prst="irregularSeal1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Avarizia</a:t>
            </a:r>
            <a:endParaRPr lang="it-IT" sz="2400" dirty="0"/>
          </a:p>
        </p:txBody>
      </p:sp>
      <p:sp>
        <p:nvSpPr>
          <p:cNvPr id="14" name="Esplosione 1 13"/>
          <p:cNvSpPr/>
          <p:nvPr/>
        </p:nvSpPr>
        <p:spPr>
          <a:xfrm>
            <a:off x="6372200" y="2348880"/>
            <a:ext cx="1872208" cy="108012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Ira</a:t>
            </a:r>
            <a:endParaRPr lang="it-IT" sz="2400" dirty="0"/>
          </a:p>
        </p:txBody>
      </p:sp>
      <p:sp>
        <p:nvSpPr>
          <p:cNvPr id="16" name="Esplosione 1 15"/>
          <p:cNvSpPr/>
          <p:nvPr/>
        </p:nvSpPr>
        <p:spPr>
          <a:xfrm>
            <a:off x="4139952" y="1988840"/>
            <a:ext cx="2088232" cy="1296144"/>
          </a:xfrm>
          <a:prstGeom prst="irregularSeal1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lussuria</a:t>
            </a:r>
            <a:endParaRPr lang="it-IT" sz="2400" dirty="0"/>
          </a:p>
        </p:txBody>
      </p:sp>
      <p:sp>
        <p:nvSpPr>
          <p:cNvPr id="17" name="Esplosione 1 16"/>
          <p:cNvSpPr/>
          <p:nvPr/>
        </p:nvSpPr>
        <p:spPr>
          <a:xfrm>
            <a:off x="6156176" y="3645024"/>
            <a:ext cx="1944216" cy="1152128"/>
          </a:xfrm>
          <a:prstGeom prst="irregularSeal1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Gola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19" name="Esplosione 1 18"/>
          <p:cNvSpPr/>
          <p:nvPr/>
        </p:nvSpPr>
        <p:spPr>
          <a:xfrm>
            <a:off x="4211960" y="4149080"/>
            <a:ext cx="1872208" cy="1224136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Invidia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20" name="Esplosione 1 19"/>
          <p:cNvSpPr/>
          <p:nvPr/>
        </p:nvSpPr>
        <p:spPr>
          <a:xfrm>
            <a:off x="1907704" y="4293096"/>
            <a:ext cx="2088232" cy="1224136"/>
          </a:xfrm>
          <a:prstGeom prst="irregularSeal1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Accidia</a:t>
            </a:r>
            <a:endParaRPr lang="it-IT" sz="2400" dirty="0"/>
          </a:p>
        </p:txBody>
      </p:sp>
      <p:sp>
        <p:nvSpPr>
          <p:cNvPr id="21" name="Esplosione 1 20"/>
          <p:cNvSpPr/>
          <p:nvPr/>
        </p:nvSpPr>
        <p:spPr>
          <a:xfrm>
            <a:off x="395536" y="2708920"/>
            <a:ext cx="2376264" cy="18002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Superbia</a:t>
            </a:r>
            <a:endParaRPr lang="it-IT" sz="2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1" grpId="0"/>
      <p:bldP spid="12" grpId="0"/>
      <p:bldP spid="13" grpId="0" animBg="1"/>
      <p:bldP spid="14" grpId="0" animBg="1"/>
      <p:bldP spid="16" grpId="0" animBg="1"/>
      <p:bldP spid="17" grpId="0" animBg="1"/>
      <p:bldP spid="19" grpId="0" animBg="1"/>
      <p:bldP spid="20" grpId="0" animBg="1"/>
      <p:bldP spid="2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divina Misericordia</a:t>
            </a:r>
            <a:endParaRPr lang="it-IT" dirty="0"/>
          </a:p>
        </p:txBody>
      </p:sp>
      <p:sp>
        <p:nvSpPr>
          <p:cNvPr id="3" name="Pergamena 1 2"/>
          <p:cNvSpPr/>
          <p:nvPr/>
        </p:nvSpPr>
        <p:spPr>
          <a:xfrm>
            <a:off x="179512" y="3933056"/>
            <a:ext cx="2160240" cy="2376264"/>
          </a:xfrm>
          <a:prstGeom prst="vertic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bg1"/>
                </a:solidFill>
              </a:rPr>
              <a:t>La colpa va espiata</a:t>
            </a:r>
            <a:endParaRPr lang="it-IT" sz="2800" dirty="0">
              <a:solidFill>
                <a:schemeClr val="bg1"/>
              </a:solidFill>
            </a:endParaRPr>
          </a:p>
        </p:txBody>
      </p:sp>
      <p:sp>
        <p:nvSpPr>
          <p:cNvPr id="4" name="Stella a 16 punte 3"/>
          <p:cNvSpPr/>
          <p:nvPr/>
        </p:nvSpPr>
        <p:spPr>
          <a:xfrm>
            <a:off x="2267744" y="3933056"/>
            <a:ext cx="3240360" cy="2376264"/>
          </a:xfrm>
          <a:prstGeom prst="star1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Dio concede il Redentore</a:t>
            </a:r>
            <a:endParaRPr lang="it-IT" sz="2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115616" y="1412776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Comic Sans MS" pitchFamily="66" charset="0"/>
              </a:rPr>
              <a:t>“Tu, padrone della forza, giudichi con mitezza;</a:t>
            </a:r>
          </a:p>
          <a:p>
            <a:r>
              <a:rPr lang="it-IT" sz="2400" dirty="0" smtClean="0">
                <a:latin typeface="Comic Sans MS" pitchFamily="66" charset="0"/>
              </a:rPr>
              <a:t>	ci governi con molta indulgenza,</a:t>
            </a:r>
          </a:p>
          <a:p>
            <a:r>
              <a:rPr lang="it-IT" sz="2400" dirty="0" smtClean="0">
                <a:latin typeface="Comic Sans MS" pitchFamily="66" charset="0"/>
              </a:rPr>
              <a:t>	perché il potere lo eserciti quando vuoi …</a:t>
            </a:r>
          </a:p>
          <a:p>
            <a:r>
              <a:rPr lang="it-IT" sz="2400" dirty="0" smtClean="0">
                <a:latin typeface="Comic Sans MS" pitchFamily="66" charset="0"/>
              </a:rPr>
              <a:t>hai reso i tuoi figli pieni di dolce speranza</a:t>
            </a:r>
          </a:p>
          <a:p>
            <a:r>
              <a:rPr lang="it-IT" sz="2400" dirty="0" smtClean="0">
                <a:latin typeface="Comic Sans MS" pitchFamily="66" charset="0"/>
              </a:rPr>
              <a:t>	perché tu concedi dopo i peccati</a:t>
            </a:r>
          </a:p>
          <a:p>
            <a:r>
              <a:rPr lang="it-IT" sz="2400" dirty="0" smtClean="0">
                <a:latin typeface="Comic Sans MS" pitchFamily="66" charset="0"/>
              </a:rPr>
              <a:t>	la possibilità di pentirsi” </a:t>
            </a:r>
            <a:r>
              <a:rPr lang="it-IT" sz="2000" dirty="0" smtClean="0">
                <a:latin typeface="Comic Sans MS" pitchFamily="66" charset="0"/>
              </a:rPr>
              <a:t>(Sapienza 12,18.19)</a:t>
            </a:r>
          </a:p>
        </p:txBody>
      </p:sp>
      <p:sp>
        <p:nvSpPr>
          <p:cNvPr id="7" name="Pergamena 2 6"/>
          <p:cNvSpPr/>
          <p:nvPr/>
        </p:nvSpPr>
        <p:spPr>
          <a:xfrm>
            <a:off x="5724128" y="4149080"/>
            <a:ext cx="2808312" cy="2016224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Il perdono</a:t>
            </a:r>
          </a:p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ristabilisce</a:t>
            </a:r>
          </a:p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la comunione</a:t>
            </a:r>
            <a:endParaRPr lang="it-IT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/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43608" y="47667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La speranza della vittoria sul serpente</a:t>
            </a:r>
            <a:endParaRPr lang="it-IT" sz="3600" dirty="0"/>
          </a:p>
        </p:txBody>
      </p:sp>
      <p:sp>
        <p:nvSpPr>
          <p:cNvPr id="4" name="Onda 1 3"/>
          <p:cNvSpPr/>
          <p:nvPr/>
        </p:nvSpPr>
        <p:spPr>
          <a:xfrm rot="21253803">
            <a:off x="896032" y="1485950"/>
            <a:ext cx="7272808" cy="1728192"/>
          </a:xfrm>
          <a:prstGeom prst="wav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Adamo ed Eva  escono dall’Eden con una grande promessa di Dio e tanta nostalgia</a:t>
            </a:r>
            <a:endParaRPr lang="it-IT" sz="2800" dirty="0"/>
          </a:p>
        </p:txBody>
      </p:sp>
      <p:sp>
        <p:nvSpPr>
          <p:cNvPr id="5" name="Pergamena 2 4"/>
          <p:cNvSpPr/>
          <p:nvPr/>
        </p:nvSpPr>
        <p:spPr>
          <a:xfrm rot="1489809">
            <a:off x="685985" y="4342214"/>
            <a:ext cx="3388086" cy="1512168"/>
          </a:xfrm>
          <a:prstGeom prst="horizontalScrol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Verrà la redenzione dell’uomo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6" name="Pergamena 1 5"/>
          <p:cNvSpPr/>
          <p:nvPr/>
        </p:nvSpPr>
        <p:spPr>
          <a:xfrm rot="503480">
            <a:off x="5972583" y="3321383"/>
            <a:ext cx="2664296" cy="2613649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Il Paradiso di Dio un giorno sarà riaperto all’uomo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7" name="Stella a 12 punte 6"/>
          <p:cNvSpPr/>
          <p:nvPr/>
        </p:nvSpPr>
        <p:spPr>
          <a:xfrm>
            <a:off x="3779912" y="3284984"/>
            <a:ext cx="2016224" cy="1728192"/>
          </a:xfrm>
          <a:prstGeom prst="star1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latin typeface="Algerian" pitchFamily="82" charset="0"/>
              </a:rPr>
              <a:t>Madre e Figlio</a:t>
            </a:r>
            <a:endParaRPr lang="it-IT" sz="2000" dirty="0">
              <a:latin typeface="Algerian" pitchFamily="82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3600400" cy="1143000"/>
          </a:xfrm>
        </p:spPr>
        <p:txBody>
          <a:bodyPr>
            <a:normAutofit/>
          </a:bodyPr>
          <a:lstStyle/>
          <a:p>
            <a:r>
              <a:rPr lang="it-IT" sz="4000" dirty="0" smtClean="0"/>
              <a:t>L’umiltà</a:t>
            </a:r>
            <a:endParaRPr lang="it-IT" sz="4000" dirty="0"/>
          </a:p>
        </p:txBody>
      </p:sp>
      <p:sp>
        <p:nvSpPr>
          <p:cNvPr id="3" name="Rettangolo arrotondato 2"/>
          <p:cNvSpPr/>
          <p:nvPr/>
        </p:nvSpPr>
        <p:spPr>
          <a:xfrm>
            <a:off x="467544" y="1340768"/>
            <a:ext cx="3168352" cy="216024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Ogni peccato nasce dall’orgoglio. </a:t>
            </a:r>
          </a:p>
          <a:p>
            <a:pPr algn="ctr"/>
            <a:r>
              <a:rPr lang="it-IT" sz="2400" dirty="0" smtClean="0"/>
              <a:t>Non c’è pentimento senza umile amore alla verità e a Dio</a:t>
            </a:r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067944" y="1700808"/>
            <a:ext cx="41764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Comic Sans MS" pitchFamily="66" charset="0"/>
              </a:rPr>
              <a:t>“Cristo Gesù … apparso in forma umana, </a:t>
            </a:r>
            <a:r>
              <a:rPr lang="it-IT" sz="2000" b="1" dirty="0" smtClean="0">
                <a:latin typeface="Comic Sans MS" pitchFamily="66" charset="0"/>
              </a:rPr>
              <a:t>umiliò se stesso </a:t>
            </a:r>
            <a:r>
              <a:rPr lang="it-IT" sz="2000" dirty="0" smtClean="0">
                <a:latin typeface="Comic Sans MS" pitchFamily="66" charset="0"/>
              </a:rPr>
              <a:t>facendosi obbediente fino alla morte e alla morte di croce” 	</a:t>
            </a:r>
            <a:r>
              <a:rPr lang="it-IT" dirty="0" smtClean="0">
                <a:latin typeface="Comic Sans MS" pitchFamily="66" charset="0"/>
              </a:rPr>
              <a:t>(Filippesi 2,7-8)</a:t>
            </a:r>
          </a:p>
        </p:txBody>
      </p:sp>
      <p:sp>
        <p:nvSpPr>
          <p:cNvPr id="6" name="Rettangolo 5"/>
          <p:cNvSpPr/>
          <p:nvPr/>
        </p:nvSpPr>
        <p:spPr>
          <a:xfrm>
            <a:off x="323528" y="3573016"/>
            <a:ext cx="860504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Imparate da Me, che sono mite e umile di cuore</a:t>
            </a:r>
            <a:endParaRPr lang="it-IT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683568" y="4509120"/>
            <a:ext cx="2664296" cy="144016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Comic Sans MS" pitchFamily="66" charset="0"/>
              </a:rPr>
              <a:t>“Non a noi, Signore, non a noi, ma al tuo Nome dà gloria!” </a:t>
            </a:r>
            <a:r>
              <a:rPr lang="it-IT" sz="1600" dirty="0" smtClean="0">
                <a:latin typeface="Comic Sans MS" pitchFamily="66" charset="0"/>
              </a:rPr>
              <a:t>(Salmo 115,1)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851920" y="4365104"/>
            <a:ext cx="4608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omic Sans MS" pitchFamily="66" charset="0"/>
              </a:rPr>
              <a:t>“</a:t>
            </a:r>
            <a:r>
              <a:rPr lang="it-IT" b="1" dirty="0" smtClean="0">
                <a:latin typeface="Comic Sans MS" pitchFamily="66" charset="0"/>
              </a:rPr>
              <a:t>Non vi gonfiate d’orgoglio </a:t>
            </a:r>
            <a:r>
              <a:rPr lang="it-IT" dirty="0" smtClean="0">
                <a:latin typeface="Comic Sans MS" pitchFamily="66" charset="0"/>
              </a:rPr>
              <a:t>a favore di uno contro un altro. Chi dunque ti ha dato questo privilegio? Che cosa mai possiedi che tu non abbia ricevuto? E se l’hai ricevuto, perché te ne vanti come non l’avessi ricevuto?” </a:t>
            </a:r>
            <a:r>
              <a:rPr lang="it-IT" sz="1600" dirty="0" smtClean="0">
                <a:latin typeface="Comic Sans MS" pitchFamily="66" charset="0"/>
              </a:rPr>
              <a:t>(1 Corinzi 4,6-7)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6" grpId="0"/>
      <p:bldP spid="7" grpId="0" animBg="1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4. La redenzione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627784" y="3717032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Invenzione divina per tornare a Dio e alla vera gioia piena e perenne</a:t>
            </a:r>
            <a:endParaRPr lang="it-IT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51720" y="0"/>
            <a:ext cx="5040560" cy="1417638"/>
          </a:xfrm>
        </p:spPr>
        <p:txBody>
          <a:bodyPr/>
          <a:lstStyle/>
          <a:p>
            <a:r>
              <a:rPr lang="it-IT" dirty="0" smtClean="0"/>
              <a:t>Maria di Nazareth</a:t>
            </a:r>
            <a:endParaRPr lang="it-IT" dirty="0"/>
          </a:p>
        </p:txBody>
      </p:sp>
      <p:sp>
        <p:nvSpPr>
          <p:cNvPr id="3" name="Pergamena 1 2"/>
          <p:cNvSpPr/>
          <p:nvPr/>
        </p:nvSpPr>
        <p:spPr>
          <a:xfrm>
            <a:off x="1259632" y="4437112"/>
            <a:ext cx="2304256" cy="1872208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Immacolata figlia di Sion, Madre di Gesù 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131840" y="1412776"/>
            <a:ext cx="52565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Ecco: la Vergine concepirà 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 darà alla luce un figlio e</a:t>
            </a: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sarà Dio con noi”  </a:t>
            </a:r>
            <a:r>
              <a:rPr lang="it-IT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(Isaia 7,14)</a:t>
            </a:r>
            <a:endParaRPr lang="it-IT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395536" y="1268760"/>
            <a:ext cx="2160240" cy="1800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“Porrò inimicizia tra te e la Donna”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7" name="Pergamena 2 6"/>
          <p:cNvSpPr/>
          <p:nvPr/>
        </p:nvSpPr>
        <p:spPr>
          <a:xfrm>
            <a:off x="4067944" y="4437112"/>
            <a:ext cx="3456384" cy="1656184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Ave, o piena di grazia, </a:t>
            </a:r>
          </a:p>
          <a:p>
            <a:pPr algn="ctr"/>
            <a:r>
              <a:rPr lang="it-IT" sz="2400" dirty="0" smtClean="0"/>
              <a:t>il Signore è con te!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18132" y="3212976"/>
            <a:ext cx="899977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“Eccomi, sono la serva del Signore: si faccia di me</a:t>
            </a:r>
          </a:p>
          <a:p>
            <a:pPr algn="ctr"/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Secondo la tua parola. E il Verbo si fece carne …”</a:t>
            </a:r>
            <a:endParaRPr lang="it-IT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  <p:bldP spid="7" grpId="0" animBg="1"/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6768752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Il filo rosso della storia sacra</a:t>
            </a:r>
            <a:br>
              <a:rPr lang="it-IT" dirty="0" smtClean="0"/>
            </a:br>
            <a:r>
              <a:rPr lang="it-IT" dirty="0" smtClean="0"/>
              <a:t>che conduce a Cristo</a:t>
            </a:r>
            <a:endParaRPr lang="it-IT" dirty="0"/>
          </a:p>
        </p:txBody>
      </p:sp>
      <p:sp>
        <p:nvSpPr>
          <p:cNvPr id="3" name="Pergamena 2 2"/>
          <p:cNvSpPr/>
          <p:nvPr/>
        </p:nvSpPr>
        <p:spPr>
          <a:xfrm>
            <a:off x="1115616" y="2060848"/>
            <a:ext cx="3240360" cy="1224136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Abele</a:t>
            </a:r>
          </a:p>
          <a:p>
            <a:pPr algn="ctr"/>
            <a:r>
              <a:rPr lang="it-IT" sz="2400" dirty="0" smtClean="0"/>
              <a:t>innocente sacrificato</a:t>
            </a:r>
            <a:endParaRPr lang="it-IT" sz="2400" dirty="0"/>
          </a:p>
        </p:txBody>
      </p:sp>
      <p:sp>
        <p:nvSpPr>
          <p:cNvPr id="4" name="Pergamena 2 3"/>
          <p:cNvSpPr/>
          <p:nvPr/>
        </p:nvSpPr>
        <p:spPr>
          <a:xfrm>
            <a:off x="4788024" y="5013176"/>
            <a:ext cx="3096344" cy="1224136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Maria di Nazareth</a:t>
            </a:r>
            <a:endParaRPr lang="it-IT" sz="2400" dirty="0"/>
          </a:p>
        </p:txBody>
      </p:sp>
      <p:sp>
        <p:nvSpPr>
          <p:cNvPr id="5" name="Pergamena 2 4"/>
          <p:cNvSpPr/>
          <p:nvPr/>
        </p:nvSpPr>
        <p:spPr>
          <a:xfrm>
            <a:off x="1115616" y="4941168"/>
            <a:ext cx="3096344" cy="1368152"/>
          </a:xfrm>
          <a:prstGeom prst="horizontalScrol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Mosè e l’Antica Alleanza</a:t>
            </a:r>
            <a:endParaRPr lang="it-IT" sz="2400" dirty="0"/>
          </a:p>
        </p:txBody>
      </p:sp>
      <p:sp>
        <p:nvSpPr>
          <p:cNvPr id="6" name="Pergamena 2 5"/>
          <p:cNvSpPr/>
          <p:nvPr/>
        </p:nvSpPr>
        <p:spPr>
          <a:xfrm>
            <a:off x="4788024" y="1988840"/>
            <a:ext cx="3024336" cy="1224136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Elia </a:t>
            </a:r>
            <a:r>
              <a:rPr lang="it-IT" sz="2400" smtClean="0"/>
              <a:t>e tutti </a:t>
            </a:r>
            <a:r>
              <a:rPr lang="it-IT" sz="2400" dirty="0" smtClean="0"/>
              <a:t>i Profeti</a:t>
            </a:r>
            <a:endParaRPr lang="it-IT" sz="2400" dirty="0"/>
          </a:p>
        </p:txBody>
      </p:sp>
      <p:sp>
        <p:nvSpPr>
          <p:cNvPr id="7" name="Pergamena 2 6"/>
          <p:cNvSpPr/>
          <p:nvPr/>
        </p:nvSpPr>
        <p:spPr>
          <a:xfrm>
            <a:off x="4788024" y="3501008"/>
            <a:ext cx="3024336" cy="1224136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Il re Davide e la sua discendenza</a:t>
            </a:r>
            <a:endParaRPr lang="it-IT" sz="2400" dirty="0"/>
          </a:p>
        </p:txBody>
      </p:sp>
      <p:sp>
        <p:nvSpPr>
          <p:cNvPr id="8" name="Pergamena 2 7"/>
          <p:cNvSpPr/>
          <p:nvPr/>
        </p:nvSpPr>
        <p:spPr>
          <a:xfrm>
            <a:off x="1043608" y="3429000"/>
            <a:ext cx="3312368" cy="1296144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Abramo e la sua discendenza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10" name="Freccia circolare a destra 9"/>
          <p:cNvSpPr/>
          <p:nvPr/>
        </p:nvSpPr>
        <p:spPr>
          <a:xfrm>
            <a:off x="395536" y="2708920"/>
            <a:ext cx="504056" cy="144016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1" name="Freccia circolare a destra 10"/>
          <p:cNvSpPr/>
          <p:nvPr/>
        </p:nvSpPr>
        <p:spPr>
          <a:xfrm>
            <a:off x="395536" y="4365104"/>
            <a:ext cx="504056" cy="144016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2" name="Freccia circolare a sinistra 11"/>
          <p:cNvSpPr/>
          <p:nvPr/>
        </p:nvSpPr>
        <p:spPr>
          <a:xfrm>
            <a:off x="7884368" y="2492896"/>
            <a:ext cx="864096" cy="172819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Freccia circolare a sinistra 12"/>
          <p:cNvSpPr/>
          <p:nvPr/>
        </p:nvSpPr>
        <p:spPr>
          <a:xfrm>
            <a:off x="7956376" y="4149080"/>
            <a:ext cx="864096" cy="172819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4248472" cy="994122"/>
          </a:xfrm>
        </p:spPr>
        <p:txBody>
          <a:bodyPr/>
          <a:lstStyle/>
          <a:p>
            <a:r>
              <a:rPr lang="it-IT" dirty="0" smtClean="0"/>
              <a:t>Gesù</a:t>
            </a:r>
            <a:endParaRPr lang="it-IT" dirty="0"/>
          </a:p>
        </p:txBody>
      </p:sp>
      <p:sp>
        <p:nvSpPr>
          <p:cNvPr id="3" name="Pergamena 1 2"/>
          <p:cNvSpPr/>
          <p:nvPr/>
        </p:nvSpPr>
        <p:spPr>
          <a:xfrm>
            <a:off x="683568" y="1340768"/>
            <a:ext cx="2232248" cy="2520280"/>
          </a:xfrm>
          <a:prstGeom prst="vertic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Quando venne il tempo Dio mandò Suo Figlio, Gesù</a:t>
            </a:r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563888" y="1412776"/>
            <a:ext cx="46085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Nato a Betlemme dalla Vergine Maria. Morto sulla croce. Risorto il terzo giorno. Salito alla destra del Padre, verrà a giudicare i vivi e i morti. Egli è il Signore stabilito da Dio Padre. Solo in Lui vi è Salvezza.</a:t>
            </a:r>
            <a:endParaRPr lang="it-IT" sz="2400" dirty="0"/>
          </a:p>
        </p:txBody>
      </p:sp>
      <p:sp>
        <p:nvSpPr>
          <p:cNvPr id="5" name="Esplosione 1 4"/>
          <p:cNvSpPr/>
          <p:nvPr/>
        </p:nvSpPr>
        <p:spPr>
          <a:xfrm rot="20989404">
            <a:off x="623503" y="4259160"/>
            <a:ext cx="2236098" cy="1964520"/>
          </a:xfrm>
          <a:prstGeom prst="irregularSeal1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Satana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563888" y="4077072"/>
            <a:ext cx="48965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Si oppone a Gesù, ma ne è sconfitto. Sobilla il Sinedrio dei Giudei e lo fa condannare. Lo fa tradire da Giuda. Lo inchioda sulla croce e lo fa morire da martire. Disperde i discepoli e li fa perseguitare a morte. Viene debellato</a:t>
            </a:r>
            <a:endParaRPr lang="it-IT" sz="24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4536504" cy="922114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Ultima Cena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Ovale 2"/>
          <p:cNvSpPr/>
          <p:nvPr/>
        </p:nvSpPr>
        <p:spPr>
          <a:xfrm>
            <a:off x="395536" y="1124744"/>
            <a:ext cx="3096344" cy="16561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Un comandamento nuovo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4" name="Rettangolo arrotondato 3"/>
          <p:cNvSpPr/>
          <p:nvPr/>
        </p:nvSpPr>
        <p:spPr>
          <a:xfrm>
            <a:off x="467544" y="4365104"/>
            <a:ext cx="3240360" cy="172819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latin typeface="Algerian" pitchFamily="82" charset="0"/>
              </a:rPr>
              <a:t>La Nuova ed Eterna Alleanza nel mio Sangue</a:t>
            </a:r>
            <a:endParaRPr lang="it-IT" sz="2400" dirty="0">
              <a:latin typeface="Algerian" pitchFamily="82" charset="0"/>
            </a:endParaRPr>
          </a:p>
        </p:txBody>
      </p:sp>
      <p:sp>
        <p:nvSpPr>
          <p:cNvPr id="5" name="Pergamena 1 4"/>
          <p:cNvSpPr/>
          <p:nvPr/>
        </p:nvSpPr>
        <p:spPr>
          <a:xfrm>
            <a:off x="3923928" y="2636912"/>
            <a:ext cx="2232248" cy="2088232"/>
          </a:xfrm>
          <a:prstGeom prst="vertic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Un nuovo rito: Mangiate e bevete </a:t>
            </a:r>
            <a:endParaRPr lang="it-IT" sz="2800" dirty="0"/>
          </a:p>
        </p:txBody>
      </p:sp>
      <p:sp>
        <p:nvSpPr>
          <p:cNvPr id="6" name="Rettangolo 5"/>
          <p:cNvSpPr/>
          <p:nvPr/>
        </p:nvSpPr>
        <p:spPr>
          <a:xfrm>
            <a:off x="4236198" y="1340768"/>
            <a:ext cx="398461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Amatevi </a:t>
            </a:r>
          </a:p>
          <a:p>
            <a:pPr algn="ctr"/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ome io ho amato voi</a:t>
            </a:r>
            <a:endParaRPr lang="it-IT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755576" y="2924944"/>
            <a:ext cx="254108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Il Memoriale </a:t>
            </a:r>
          </a:p>
          <a:p>
            <a:pPr algn="ctr"/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del Signore</a:t>
            </a:r>
            <a:endParaRPr lang="it-IT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572000" y="4941168"/>
            <a:ext cx="3400675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Corpo immolato e</a:t>
            </a:r>
          </a:p>
          <a:p>
            <a:pPr algn="ctr"/>
            <a:r>
              <a:rPr lang="it-IT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Sangue versato</a:t>
            </a:r>
            <a:endParaRPr lang="it-IT" sz="3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6300192" y="2852936"/>
            <a:ext cx="233288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Fate questo </a:t>
            </a:r>
          </a:p>
          <a:p>
            <a:pPr algn="ctr"/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come mio</a:t>
            </a:r>
          </a:p>
          <a:p>
            <a:pPr algn="ctr"/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Memoriale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/>
      <p:bldP spid="7" grpId="0"/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912768" cy="1012974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Benedici il Signore, anima mia</a:t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899592" y="1484784"/>
            <a:ext cx="71287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	</a:t>
            </a:r>
            <a:r>
              <a:rPr lang="it-IT" sz="2000" dirty="0" smtClean="0">
                <a:latin typeface="Comic Sans MS" pitchFamily="66" charset="0"/>
              </a:rPr>
              <a:t>“Signore, mio Dio, quanto sei grande!</a:t>
            </a:r>
          </a:p>
          <a:p>
            <a:r>
              <a:rPr lang="it-IT" sz="2000" dirty="0" smtClean="0">
                <a:latin typeface="Comic Sans MS" pitchFamily="66" charset="0"/>
              </a:rPr>
              <a:t>	Rivestito di maestà e di splendore,</a:t>
            </a:r>
          </a:p>
          <a:p>
            <a:r>
              <a:rPr lang="it-IT" sz="2000" dirty="0" smtClean="0">
                <a:latin typeface="Comic Sans MS" pitchFamily="66" charset="0"/>
              </a:rPr>
              <a:t>	</a:t>
            </a:r>
            <a:r>
              <a:rPr lang="it-IT" sz="2000" baseline="30000" dirty="0" smtClean="0">
                <a:latin typeface="Comic Sans MS" pitchFamily="66" charset="0"/>
              </a:rPr>
              <a:t>2</a:t>
            </a:r>
            <a:r>
              <a:rPr lang="it-IT" sz="2000" dirty="0" smtClean="0">
                <a:latin typeface="Comic Sans MS" pitchFamily="66" charset="0"/>
              </a:rPr>
              <a:t>avvolto di luce come di un manto.</a:t>
            </a:r>
          </a:p>
          <a:p>
            <a:r>
              <a:rPr lang="it-IT" sz="2000" dirty="0" smtClean="0">
                <a:latin typeface="Comic Sans MS" pitchFamily="66" charset="0"/>
              </a:rPr>
              <a:t>	Tu stendi il cielo come una tenda,</a:t>
            </a:r>
          </a:p>
          <a:p>
            <a:r>
              <a:rPr lang="it-IT" sz="2000" dirty="0" smtClean="0">
                <a:latin typeface="Comic Sans MS" pitchFamily="66" charset="0"/>
              </a:rPr>
              <a:t>	</a:t>
            </a:r>
            <a:r>
              <a:rPr lang="it-IT" sz="2000" baseline="30000" dirty="0" smtClean="0">
                <a:latin typeface="Comic Sans MS" pitchFamily="66" charset="0"/>
              </a:rPr>
              <a:t>3</a:t>
            </a:r>
            <a:r>
              <a:rPr lang="it-IT" sz="2000" dirty="0" smtClean="0">
                <a:latin typeface="Comic Sans MS" pitchFamily="66" charset="0"/>
              </a:rPr>
              <a:t>costruisci sulle acque la tua dimora,</a:t>
            </a:r>
          </a:p>
          <a:p>
            <a:r>
              <a:rPr lang="it-IT" sz="2000" dirty="0" smtClean="0">
                <a:latin typeface="Comic Sans MS" pitchFamily="66" charset="0"/>
              </a:rPr>
              <a:t>	fai delle nubi il tuo carro,</a:t>
            </a:r>
          </a:p>
          <a:p>
            <a:r>
              <a:rPr lang="it-IT" sz="2000" dirty="0" smtClean="0">
                <a:latin typeface="Comic Sans MS" pitchFamily="66" charset="0"/>
              </a:rPr>
              <a:t>	cammini sulle ali del vento … </a:t>
            </a:r>
          </a:p>
          <a:p>
            <a:r>
              <a:rPr lang="it-IT" sz="2000" baseline="30000" dirty="0" smtClean="0">
                <a:latin typeface="Comic Sans MS" pitchFamily="66" charset="0"/>
              </a:rPr>
              <a:t>	24</a:t>
            </a:r>
            <a:r>
              <a:rPr lang="it-IT" sz="2000" dirty="0" smtClean="0">
                <a:latin typeface="Comic Sans MS" pitchFamily="66" charset="0"/>
              </a:rPr>
              <a:t>Quanto sono grandi, Signore, le tue opere!</a:t>
            </a:r>
          </a:p>
          <a:p>
            <a:r>
              <a:rPr lang="it-IT" sz="2000" dirty="0" smtClean="0">
                <a:latin typeface="Comic Sans MS" pitchFamily="66" charset="0"/>
              </a:rPr>
              <a:t>	Tutto hai fatto con saggezza,</a:t>
            </a:r>
          </a:p>
          <a:p>
            <a:r>
              <a:rPr lang="it-IT" sz="2000" dirty="0" smtClean="0">
                <a:latin typeface="Comic Sans MS" pitchFamily="66" charset="0"/>
              </a:rPr>
              <a:t>	la terra è piena delle tue creature …</a:t>
            </a:r>
          </a:p>
          <a:p>
            <a:r>
              <a:rPr lang="it-IT" sz="2000" baseline="30000" dirty="0" smtClean="0">
                <a:latin typeface="Comic Sans MS" pitchFamily="66" charset="0"/>
              </a:rPr>
              <a:t>	30</a:t>
            </a:r>
            <a:r>
              <a:rPr lang="it-IT" sz="2000" dirty="0" smtClean="0">
                <a:latin typeface="Comic Sans MS" pitchFamily="66" charset="0"/>
              </a:rPr>
              <a:t>Mandi il tuo spirito, sono creati,</a:t>
            </a:r>
          </a:p>
          <a:p>
            <a:r>
              <a:rPr lang="it-IT" sz="2000" dirty="0" smtClean="0">
                <a:latin typeface="Comic Sans MS" pitchFamily="66" charset="0"/>
              </a:rPr>
              <a:t>	e rinnovi la faccia della terra.</a:t>
            </a:r>
          </a:p>
          <a:p>
            <a:r>
              <a:rPr lang="it-IT" sz="2000" baseline="30000" dirty="0" smtClean="0">
                <a:latin typeface="Comic Sans MS" pitchFamily="66" charset="0"/>
              </a:rPr>
              <a:t>	35</a:t>
            </a:r>
            <a:r>
              <a:rPr lang="it-IT" sz="2000" dirty="0" smtClean="0">
                <a:latin typeface="Comic Sans MS" pitchFamily="66" charset="0"/>
              </a:rPr>
              <a:t>Scompaiano i peccatori dalla terra</a:t>
            </a:r>
          </a:p>
          <a:p>
            <a:r>
              <a:rPr lang="it-IT" sz="2000" dirty="0" smtClean="0">
                <a:latin typeface="Comic Sans MS" pitchFamily="66" charset="0"/>
              </a:rPr>
              <a:t>	e più non esistano gli empi.</a:t>
            </a:r>
          </a:p>
          <a:p>
            <a:r>
              <a:rPr lang="it-IT" sz="2000" dirty="0" smtClean="0">
                <a:latin typeface="Comic Sans MS" pitchFamily="66" charset="0"/>
              </a:rPr>
              <a:t>		</a:t>
            </a:r>
            <a:r>
              <a:rPr lang="it-IT" dirty="0" smtClean="0">
                <a:latin typeface="Comic Sans MS" pitchFamily="66" charset="0"/>
              </a:rPr>
              <a:t>(Salmo 104,1-3.24.30.35)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3672408" cy="850106"/>
          </a:xfrm>
        </p:spPr>
        <p:txBody>
          <a:bodyPr/>
          <a:lstStyle/>
          <a:p>
            <a:r>
              <a:rPr lang="it-IT" dirty="0" smtClean="0"/>
              <a:t>Il Sacrificio</a:t>
            </a:r>
            <a:endParaRPr lang="it-IT" dirty="0"/>
          </a:p>
        </p:txBody>
      </p:sp>
      <p:sp>
        <p:nvSpPr>
          <p:cNvPr id="3" name="Pergamena 2 2"/>
          <p:cNvSpPr/>
          <p:nvPr/>
        </p:nvSpPr>
        <p:spPr>
          <a:xfrm>
            <a:off x="971600" y="1124744"/>
            <a:ext cx="6840760" cy="1368152"/>
          </a:xfrm>
          <a:prstGeom prst="horizontalScrol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bg1"/>
                </a:solidFill>
              </a:rPr>
              <a:t>Il giusto Abele offre un sacrificio gradito a Dio e viene immolato dal fratello Caino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51520" y="2492896"/>
            <a:ext cx="889248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it-IT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Melchisedek</a:t>
            </a:r>
            <a:r>
              <a:rPr lang="it-IT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re di giustizia e di pace, offre pane e vino </a:t>
            </a:r>
            <a:endParaRPr lang="it-IT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Stella a 12 punte 4"/>
          <p:cNvSpPr/>
          <p:nvPr/>
        </p:nvSpPr>
        <p:spPr>
          <a:xfrm>
            <a:off x="539552" y="3140968"/>
            <a:ext cx="2520280" cy="1440160"/>
          </a:xfrm>
          <a:prstGeom prst="star1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Agnello pasquale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203848" y="3284984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Preserva dallo sterminio punitore di Dio. Rinnova l’Alleanza del Sinai ad ogni gene- razione. E’ il centro del culto pasquale</a:t>
            </a:r>
            <a:endParaRPr lang="it-IT" sz="2400" dirty="0"/>
          </a:p>
        </p:txBody>
      </p:sp>
      <p:sp>
        <p:nvSpPr>
          <p:cNvPr id="7" name="Ovale 6"/>
          <p:cNvSpPr/>
          <p:nvPr/>
        </p:nvSpPr>
        <p:spPr>
          <a:xfrm>
            <a:off x="539552" y="4869160"/>
            <a:ext cx="2448272" cy="14401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Eucaristia</a:t>
            </a:r>
            <a:endParaRPr lang="it-IT" sz="28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419872" y="4509120"/>
            <a:ext cx="49685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E’ sacrificio di lode e di benedizione offerto a Dio dalle mani di Cristo, sommo ed eterno Sacerdote, che immola se stesso sulla croce per i peccati di tutti gli uomini</a:t>
            </a:r>
            <a:endParaRPr lang="it-IT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  <p:bldP spid="6" grpId="0"/>
      <p:bldP spid="7" grpId="0" animBg="1"/>
      <p:bldP spid="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264696" cy="778098"/>
          </a:xfrm>
        </p:spPr>
        <p:txBody>
          <a:bodyPr/>
          <a:lstStyle/>
          <a:p>
            <a:r>
              <a:rPr lang="it-IT" dirty="0" smtClean="0"/>
              <a:t>Il Sacrificio del Calvario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1043608" y="3068960"/>
            <a:ext cx="705308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E’ l’offerta vittimale di Gesù sulla croce</a:t>
            </a:r>
            <a:endParaRPr lang="it-IT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Nastro 4 3"/>
          <p:cNvSpPr/>
          <p:nvPr/>
        </p:nvSpPr>
        <p:spPr>
          <a:xfrm>
            <a:off x="1403648" y="1124744"/>
            <a:ext cx="6408712" cy="1800200"/>
          </a:xfrm>
          <a:prstGeom prst="ellipseRibb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E’ il Sacrificio della Nuova ed Eterna Alleanza</a:t>
            </a:r>
            <a:endParaRPr lang="it-IT" sz="2400" dirty="0"/>
          </a:p>
        </p:txBody>
      </p:sp>
      <p:sp>
        <p:nvSpPr>
          <p:cNvPr id="5" name="Pergamena 1 4"/>
          <p:cNvSpPr/>
          <p:nvPr/>
        </p:nvSpPr>
        <p:spPr>
          <a:xfrm>
            <a:off x="755576" y="3861048"/>
            <a:ext cx="2232248" cy="2232248"/>
          </a:xfrm>
          <a:prstGeom prst="vertic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Ubbidienza a Dio fino a morire in croce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6" name="Pergamena 2 5"/>
          <p:cNvSpPr/>
          <p:nvPr/>
        </p:nvSpPr>
        <p:spPr>
          <a:xfrm>
            <a:off x="5868144" y="4077072"/>
            <a:ext cx="2952328" cy="1800200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Amore al prossimo fino a morire perdonando</a:t>
            </a:r>
            <a:endParaRPr lang="it-IT" sz="2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987824" y="4293096"/>
            <a:ext cx="2664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Algerian" pitchFamily="82" charset="0"/>
              </a:rPr>
              <a:t>Si attualizza in ogni celebrazione della S. Messa</a:t>
            </a:r>
            <a:endParaRPr lang="it-IT" dirty="0">
              <a:latin typeface="Algerian" pitchFamily="82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03848" y="47667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La Santa Messa</a:t>
            </a:r>
            <a:endParaRPr lang="it-IT" sz="3600" dirty="0"/>
          </a:p>
        </p:txBody>
      </p:sp>
      <p:sp>
        <p:nvSpPr>
          <p:cNvPr id="3" name="Pergamena 1 2"/>
          <p:cNvSpPr/>
          <p:nvPr/>
        </p:nvSpPr>
        <p:spPr>
          <a:xfrm>
            <a:off x="899592" y="4077072"/>
            <a:ext cx="2376264" cy="2304256"/>
          </a:xfrm>
          <a:prstGeom prst="verticalScrol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Il Sacrificio incruento di Cristo nelle nostre mani</a:t>
            </a:r>
            <a:endParaRPr lang="it-IT" sz="2400" dirty="0"/>
          </a:p>
        </p:txBody>
      </p:sp>
      <p:sp>
        <p:nvSpPr>
          <p:cNvPr id="4" name="Onda 1 3"/>
          <p:cNvSpPr/>
          <p:nvPr/>
        </p:nvSpPr>
        <p:spPr>
          <a:xfrm>
            <a:off x="3059832" y="1772816"/>
            <a:ext cx="5256584" cy="1224136"/>
          </a:xfrm>
          <a:prstGeom prst="wav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Attualizza la nuova ed eterna Alleanza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5" name="Pergamena 1 4"/>
          <p:cNvSpPr/>
          <p:nvPr/>
        </p:nvSpPr>
        <p:spPr>
          <a:xfrm>
            <a:off x="611560" y="1124744"/>
            <a:ext cx="2160240" cy="2592288"/>
          </a:xfrm>
          <a:prstGeom prst="vertic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E’ il Memoriale della Passione del  Signore</a:t>
            </a:r>
            <a:endParaRPr lang="it-IT" sz="2400" dirty="0"/>
          </a:p>
        </p:txBody>
      </p:sp>
      <p:sp>
        <p:nvSpPr>
          <p:cNvPr id="6" name="Pergamena 2 5"/>
          <p:cNvSpPr/>
          <p:nvPr/>
        </p:nvSpPr>
        <p:spPr>
          <a:xfrm>
            <a:off x="3563888" y="4221088"/>
            <a:ext cx="4536504" cy="1800200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Eucaristia = Pane del Cielo</a:t>
            </a:r>
          </a:p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e Bevanda di Salvezza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707904" y="3284984"/>
            <a:ext cx="397237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 valore infinito</a:t>
            </a:r>
            <a:endParaRPr lang="it-IT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4320480" cy="1143000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bg1"/>
                </a:solidFill>
              </a:rPr>
              <a:t>L’ubbidienza</a:t>
            </a:r>
            <a:endParaRPr lang="it-IT" sz="4000" dirty="0">
              <a:solidFill>
                <a:schemeClr val="bg1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83568" y="1484784"/>
            <a:ext cx="3600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omic Sans MS" pitchFamily="66" charset="0"/>
              </a:rPr>
              <a:t>	“(Gesù) nei giorni della sua vita terrena egli offrì preghiere e suppliche con forti grida e lacrime a colui che poteva liberarlo da morte e fu esaudito per la sua pietà; </a:t>
            </a:r>
          </a:p>
          <a:p>
            <a:r>
              <a:rPr lang="it-IT" b="1" baseline="30000" dirty="0" smtClean="0">
                <a:latin typeface="Comic Sans MS" pitchFamily="66" charset="0"/>
              </a:rPr>
              <a:t>	8</a:t>
            </a:r>
            <a:r>
              <a:rPr lang="it-IT" b="1" dirty="0" smtClean="0">
                <a:latin typeface="Comic Sans MS" pitchFamily="66" charset="0"/>
              </a:rPr>
              <a:t>pur essendo Figlio, imparò tuttavia l’obbedienza dalle cose che patì </a:t>
            </a:r>
            <a:r>
              <a:rPr lang="it-IT" baseline="30000" dirty="0" smtClean="0">
                <a:latin typeface="Comic Sans MS" pitchFamily="66" charset="0"/>
              </a:rPr>
              <a:t>9</a:t>
            </a:r>
            <a:r>
              <a:rPr lang="it-IT" dirty="0" smtClean="0">
                <a:latin typeface="Comic Sans MS" pitchFamily="66" charset="0"/>
              </a:rPr>
              <a:t>e, reso perfetto, divenne causa di salvezza eterna per tutti coloro che gli obbediscono” </a:t>
            </a:r>
          </a:p>
          <a:p>
            <a:r>
              <a:rPr lang="it-IT" dirty="0" smtClean="0">
                <a:latin typeface="Comic Sans MS" pitchFamily="66" charset="0"/>
              </a:rPr>
              <a:t>	(Ebrei 5,7-9)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4" name="Pergamena 1 3"/>
          <p:cNvSpPr/>
          <p:nvPr/>
        </p:nvSpPr>
        <p:spPr>
          <a:xfrm>
            <a:off x="4355976" y="1484784"/>
            <a:ext cx="4536504" cy="381642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Comic Sans MS" pitchFamily="66" charset="0"/>
              </a:rPr>
              <a:t>«Il Signore </a:t>
            </a:r>
          </a:p>
          <a:p>
            <a:pPr algn="ctr"/>
            <a:r>
              <a:rPr lang="it-IT" dirty="0" smtClean="0">
                <a:latin typeface="Comic Sans MS" pitchFamily="66" charset="0"/>
              </a:rPr>
              <a:t>forse gradisce gli olocausti e i sacrifici come obbedire alla voce del Signore? Ecco, </a:t>
            </a:r>
            <a:r>
              <a:rPr lang="it-IT" b="1" dirty="0" smtClean="0">
                <a:latin typeface="Comic Sans MS" pitchFamily="66" charset="0"/>
              </a:rPr>
              <a:t>obbedire è meglio del sacrificio,</a:t>
            </a:r>
            <a:r>
              <a:rPr lang="it-IT" dirty="0" smtClean="0">
                <a:latin typeface="Comic Sans MS" pitchFamily="66" charset="0"/>
              </a:rPr>
              <a:t> essere docili è più del grasso degli arieti. </a:t>
            </a:r>
          </a:p>
          <a:p>
            <a:pPr algn="ctr"/>
            <a:r>
              <a:rPr lang="it-IT" b="1" dirty="0" smtClean="0">
                <a:latin typeface="Comic Sans MS" pitchFamily="66" charset="0"/>
              </a:rPr>
              <a:t>Poiché peccato di divinazione </a:t>
            </a:r>
          </a:p>
          <a:p>
            <a:pPr algn="ctr"/>
            <a:r>
              <a:rPr lang="it-IT" b="1" dirty="0" smtClean="0">
                <a:latin typeface="Comic Sans MS" pitchFamily="66" charset="0"/>
              </a:rPr>
              <a:t>è la ribellione, </a:t>
            </a:r>
          </a:p>
          <a:p>
            <a:pPr algn="ctr"/>
            <a:r>
              <a:rPr lang="it-IT" dirty="0" smtClean="0">
                <a:latin typeface="Comic Sans MS" pitchFamily="66" charset="0"/>
              </a:rPr>
              <a:t>e iniquità e </a:t>
            </a:r>
            <a:r>
              <a:rPr lang="it-IT" dirty="0" err="1" smtClean="0">
                <a:latin typeface="Comic Sans MS" pitchFamily="66" charset="0"/>
              </a:rPr>
              <a:t>terafim</a:t>
            </a:r>
            <a:r>
              <a:rPr lang="it-IT" dirty="0" smtClean="0">
                <a:latin typeface="Comic Sans MS" pitchFamily="66" charset="0"/>
              </a:rPr>
              <a:t> l’insubordinazione” </a:t>
            </a:r>
          </a:p>
          <a:p>
            <a:pPr algn="ctr"/>
            <a:r>
              <a:rPr lang="it-IT" dirty="0" smtClean="0">
                <a:latin typeface="Comic Sans MS" pitchFamily="66" charset="0"/>
              </a:rPr>
              <a:t>(1 Samuele 15,22-23)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755576" y="5373216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Comic Sans MS" pitchFamily="66" charset="0"/>
              </a:rPr>
              <a:t>“Tu non hai voluto né sacrificio né offerta … Allora ho detto: Ecco, io vengo per fare, o Dio, la tua volontà” </a:t>
            </a:r>
            <a:r>
              <a:rPr lang="it-IT" dirty="0" smtClean="0">
                <a:latin typeface="Comic Sans MS" pitchFamily="66" charset="0"/>
              </a:rPr>
              <a:t>(Ebrei 10,5.7)</a:t>
            </a:r>
            <a:endParaRPr lang="it-IT" sz="20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4176464" cy="1138138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bg1"/>
                </a:solidFill>
              </a:rPr>
              <a:t>Il cuore nuovo</a:t>
            </a:r>
            <a:endParaRPr lang="it-IT" sz="4000" dirty="0">
              <a:solidFill>
                <a:schemeClr val="bg1"/>
              </a:solidFill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683568" y="1772816"/>
            <a:ext cx="2160240" cy="352839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Comic Sans MS" pitchFamily="66" charset="0"/>
              </a:rPr>
              <a:t>“Vi darò un cuore nuovo, metterò dentro di voi uno spirito nuovo, toglierò da voi il cuore di pietra e vi darò un cuore di carne” (Ezechiele 36,26) 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6228184" y="1484784"/>
            <a:ext cx="2376264" cy="453650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Comic Sans MS" pitchFamily="66" charset="0"/>
              </a:rPr>
              <a:t>“Chi mi ama, sarà amato dal Padre mio e anch’Io lo amerò e mi manifesterò a lui … Se uno mi ama, osserverà la mia parola e il Padre mio lo amerà e Noi verremo a lui e prenderemo dimora presso di lui” (Giovanni 14,21.23</a:t>
            </a:r>
            <a:r>
              <a:rPr lang="it-IT" dirty="0" smtClean="0"/>
              <a:t>). 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2915816" y="1988840"/>
            <a:ext cx="2976328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Dio abita nel </a:t>
            </a:r>
          </a:p>
          <a:p>
            <a:pPr algn="ctr"/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cuore di coloro</a:t>
            </a:r>
          </a:p>
          <a:p>
            <a:pPr algn="ctr"/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che Lo amano</a:t>
            </a:r>
          </a:p>
          <a:p>
            <a:pPr algn="ctr"/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 loro si rivela</a:t>
            </a:r>
            <a:endParaRPr lang="it-IT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Ovale 6"/>
          <p:cNvSpPr/>
          <p:nvPr/>
        </p:nvSpPr>
        <p:spPr>
          <a:xfrm>
            <a:off x="3059832" y="4293096"/>
            <a:ext cx="2736304" cy="187220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dirty="0" smtClean="0"/>
              <a:t>Dio </a:t>
            </a:r>
            <a:endParaRPr lang="it-IT" dirty="0" smtClean="0"/>
          </a:p>
          <a:p>
            <a:pPr algn="ctr"/>
            <a:r>
              <a:rPr lang="it-IT" sz="2400" dirty="0" smtClean="0"/>
              <a:t>ed io</a:t>
            </a:r>
            <a:endParaRPr lang="it-IT" sz="2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/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5544616" cy="1152128"/>
          </a:xfrm>
        </p:spPr>
        <p:txBody>
          <a:bodyPr>
            <a:normAutofit/>
          </a:bodyPr>
          <a:lstStyle/>
          <a:p>
            <a:r>
              <a:rPr lang="it-IT" sz="4000" dirty="0" smtClean="0"/>
              <a:t>I Cuori di Gesù e di Maria</a:t>
            </a:r>
            <a:endParaRPr lang="it-IT" sz="4000" dirty="0"/>
          </a:p>
        </p:txBody>
      </p:sp>
      <p:sp>
        <p:nvSpPr>
          <p:cNvPr id="3" name="Pergamena 1 2"/>
          <p:cNvSpPr/>
          <p:nvPr/>
        </p:nvSpPr>
        <p:spPr>
          <a:xfrm>
            <a:off x="827584" y="1700808"/>
            <a:ext cx="1800200" cy="2016224"/>
          </a:xfrm>
          <a:prstGeom prst="vertic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Comic Sans MS" pitchFamily="66" charset="0"/>
              </a:rPr>
              <a:t>“Imparate da Me che sono mite e umile di cuore”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4" name="Pergamena 2 3"/>
          <p:cNvSpPr/>
          <p:nvPr/>
        </p:nvSpPr>
        <p:spPr>
          <a:xfrm>
            <a:off x="683568" y="4365104"/>
            <a:ext cx="2232248" cy="1368152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Comic Sans MS" pitchFamily="66" charset="0"/>
              </a:rPr>
              <a:t>“Maria conservava tutto nel suo cuore”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771800" y="2132856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.mitezza</a:t>
            </a:r>
          </a:p>
          <a:p>
            <a:r>
              <a:rPr lang="it-IT" sz="2400" dirty="0" smtClean="0"/>
              <a:t>.umiltà</a:t>
            </a:r>
          </a:p>
          <a:p>
            <a:r>
              <a:rPr lang="it-IT" sz="2400" dirty="0" smtClean="0"/>
              <a:t>.dominio di sé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203848" y="4437112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.meditare la Parola</a:t>
            </a:r>
          </a:p>
          <a:p>
            <a:r>
              <a:rPr lang="it-IT" sz="2400" dirty="0" smtClean="0"/>
              <a:t>.contemplare </a:t>
            </a:r>
          </a:p>
          <a:p>
            <a:r>
              <a:rPr lang="it-IT" sz="2400" dirty="0" smtClean="0"/>
              <a:t> l’azione di Dio nella storia</a:t>
            </a:r>
            <a:endParaRPr lang="it-IT" sz="2400" dirty="0"/>
          </a:p>
        </p:txBody>
      </p:sp>
      <p:sp>
        <p:nvSpPr>
          <p:cNvPr id="7" name="Ovale 6"/>
          <p:cNvSpPr/>
          <p:nvPr/>
        </p:nvSpPr>
        <p:spPr>
          <a:xfrm>
            <a:off x="5652120" y="2492896"/>
            <a:ext cx="2736304" cy="23042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latin typeface="Algerian" pitchFamily="82" charset="0"/>
              </a:rPr>
              <a:t>Amore di Dio e del prossimo</a:t>
            </a:r>
            <a:endParaRPr lang="it-IT" sz="2400" dirty="0">
              <a:latin typeface="Algerian" pitchFamily="82" charset="0"/>
            </a:endParaRPr>
          </a:p>
        </p:txBody>
      </p:sp>
      <p:sp>
        <p:nvSpPr>
          <p:cNvPr id="8" name="Freccia a destra rientrata 7"/>
          <p:cNvSpPr/>
          <p:nvPr/>
        </p:nvSpPr>
        <p:spPr>
          <a:xfrm>
            <a:off x="3131840" y="3501008"/>
            <a:ext cx="2016224" cy="7200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/>
      <p:bldP spid="6" grpId="0"/>
      <p:bldP spid="7" grpId="0" animBg="1"/>
      <p:bldP spid="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048672" cy="1143000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bg1"/>
                </a:solidFill>
              </a:rPr>
              <a:t>Un cuore puro e docile</a:t>
            </a:r>
            <a:endParaRPr lang="it-IT" sz="4000" dirty="0">
              <a:solidFill>
                <a:schemeClr val="bg1"/>
              </a:solidFill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683568" y="1700808"/>
            <a:ext cx="2736304" cy="108012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Affidamento a Maria</a:t>
            </a:r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563888" y="1628800"/>
            <a:ext cx="504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bg1"/>
                </a:solidFill>
              </a:rPr>
              <a:t>E’ a lei che siamo stati affidati dal Figlio </a:t>
            </a:r>
            <a:r>
              <a:rPr lang="it-IT" sz="2400" dirty="0" smtClean="0"/>
              <a:t>perché generi in noi la nuova creatura, amante di Dio e del prossimo</a:t>
            </a:r>
            <a:endParaRPr lang="it-IT" sz="2400" dirty="0"/>
          </a:p>
        </p:txBody>
      </p:sp>
      <p:sp>
        <p:nvSpPr>
          <p:cNvPr id="5" name="Ovale 4"/>
          <p:cNvSpPr/>
          <p:nvPr/>
        </p:nvSpPr>
        <p:spPr>
          <a:xfrm>
            <a:off x="899592" y="3212976"/>
            <a:ext cx="2088232" cy="108012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Dimora del Verbo</a:t>
            </a:r>
            <a:endParaRPr lang="it-IT" sz="2400" dirty="0"/>
          </a:p>
        </p:txBody>
      </p:sp>
      <p:sp>
        <p:nvSpPr>
          <p:cNvPr id="6" name="Ovale 5"/>
          <p:cNvSpPr/>
          <p:nvPr/>
        </p:nvSpPr>
        <p:spPr>
          <a:xfrm>
            <a:off x="755576" y="4653136"/>
            <a:ext cx="2376264" cy="108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Tempio dello Spirito</a:t>
            </a:r>
            <a:endParaRPr lang="it-IT" sz="2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491880" y="3356992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Accoglienza umile della Parola di Dio, meditazione e obbedienza filiale</a:t>
            </a:r>
            <a:endParaRPr lang="it-IT" sz="2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635896" y="4725144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Lode perenne da cui sgorga amore, gioia e pace in sacrificio al Padre</a:t>
            </a:r>
            <a:endParaRPr lang="it-IT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  <p:bldP spid="6" grpId="0" animBg="1"/>
      <p:bldP spid="7" grpId="0"/>
      <p:bldP spid="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71800" y="332656"/>
            <a:ext cx="4032448" cy="1143000"/>
          </a:xfrm>
        </p:spPr>
        <p:txBody>
          <a:bodyPr>
            <a:normAutofit fontScale="90000"/>
          </a:bodyPr>
          <a:lstStyle/>
          <a:p>
            <a:r>
              <a:rPr lang="it-IT" sz="4000" dirty="0" smtClean="0">
                <a:solidFill>
                  <a:schemeClr val="bg1"/>
                </a:solidFill>
              </a:rPr>
              <a:t>Con Maria i tre “sì”</a:t>
            </a:r>
            <a:endParaRPr lang="it-IT" sz="4000" dirty="0">
              <a:solidFill>
                <a:schemeClr val="bg1"/>
              </a:solidFill>
            </a:endParaRPr>
          </a:p>
        </p:txBody>
      </p:sp>
      <p:sp>
        <p:nvSpPr>
          <p:cNvPr id="3" name="Ovale 2"/>
          <p:cNvSpPr/>
          <p:nvPr/>
        </p:nvSpPr>
        <p:spPr>
          <a:xfrm>
            <a:off x="755576" y="1988840"/>
            <a:ext cx="2160240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Sì al Padre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4" name="Ovale 3"/>
          <p:cNvSpPr/>
          <p:nvPr/>
        </p:nvSpPr>
        <p:spPr>
          <a:xfrm>
            <a:off x="755576" y="3212976"/>
            <a:ext cx="2160240" cy="86409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Sì al Figlio</a:t>
            </a:r>
            <a:endParaRPr lang="it-IT" sz="2400" dirty="0"/>
          </a:p>
        </p:txBody>
      </p:sp>
      <p:sp>
        <p:nvSpPr>
          <p:cNvPr id="5" name="Ovale 4"/>
          <p:cNvSpPr/>
          <p:nvPr/>
        </p:nvSpPr>
        <p:spPr>
          <a:xfrm>
            <a:off x="683568" y="4437112"/>
            <a:ext cx="2160240" cy="86409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Sì allo Spirito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203848" y="1988840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Al Suo progetto creatore nell’attualità del giorno presente, sempre nuovo</a:t>
            </a:r>
            <a:endParaRPr lang="it-IT" sz="2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275856" y="3212976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Nel portare ogni giorno la croce che il Padre ci dà per la nostra salvezza</a:t>
            </a:r>
            <a:endParaRPr lang="it-IT" sz="2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275856" y="4437112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Nel creare unità, concordia e pace nell’amore fraterno con tutti</a:t>
            </a:r>
            <a:endParaRPr lang="it-IT" sz="24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/>
      <p:bldP spid="7" grpId="0"/>
      <p:bldP spid="9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63688" y="2132856"/>
            <a:ext cx="5832648" cy="1143000"/>
          </a:xfrm>
        </p:spPr>
        <p:txBody>
          <a:bodyPr>
            <a:normAutofit fontScale="90000"/>
          </a:bodyPr>
          <a:lstStyle/>
          <a:p>
            <a:r>
              <a:rPr lang="it-IT" sz="4000" dirty="0" smtClean="0"/>
              <a:t>5. L’Opera della divina</a:t>
            </a:r>
            <a:br>
              <a:rPr lang="it-IT" sz="4000" dirty="0" smtClean="0"/>
            </a:br>
            <a:r>
              <a:rPr lang="it-IT" sz="4000" dirty="0" smtClean="0"/>
              <a:t>consolazione</a:t>
            </a:r>
            <a:endParaRPr lang="it-IT" sz="4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5544616" cy="1143000"/>
          </a:xfrm>
        </p:spPr>
        <p:txBody>
          <a:bodyPr>
            <a:normAutofit/>
          </a:bodyPr>
          <a:lstStyle/>
          <a:p>
            <a:r>
              <a:rPr lang="it-IT" sz="4000" dirty="0" smtClean="0"/>
              <a:t>L’afflizione abbonda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755576" y="1628800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.lutti, malattie</a:t>
            </a:r>
          </a:p>
          <a:p>
            <a:r>
              <a:rPr lang="it-IT" sz="2400" dirty="0" smtClean="0"/>
              <a:t>.malefici, incidenti</a:t>
            </a:r>
          </a:p>
          <a:p>
            <a:r>
              <a:rPr lang="it-IT" sz="2400" dirty="0" smtClean="0"/>
              <a:t>.blocchi, fallimenti</a:t>
            </a:r>
          </a:p>
          <a:p>
            <a:r>
              <a:rPr lang="it-IT" sz="2400" dirty="0" smtClean="0"/>
              <a:t>.invidie-gelosie</a:t>
            </a:r>
          </a:p>
          <a:p>
            <a:r>
              <a:rPr lang="it-IT" sz="2400" dirty="0" smtClean="0"/>
              <a:t>.divisioni, abbandoni</a:t>
            </a:r>
            <a:endParaRPr lang="it-IT" sz="2400" dirty="0"/>
          </a:p>
        </p:txBody>
      </p:sp>
      <p:sp>
        <p:nvSpPr>
          <p:cNvPr id="4" name="Rettangolo arrotondato 3"/>
          <p:cNvSpPr/>
          <p:nvPr/>
        </p:nvSpPr>
        <p:spPr>
          <a:xfrm>
            <a:off x="4788024" y="1700808"/>
            <a:ext cx="3456384" cy="115212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latin typeface="Comic Sans MS" pitchFamily="66" charset="0"/>
              </a:rPr>
              <a:t>“Consolate, consolate il mio popolo” </a:t>
            </a:r>
            <a:r>
              <a:rPr lang="it-IT" dirty="0" smtClean="0">
                <a:latin typeface="Comic Sans MS" pitchFamily="66" charset="0"/>
              </a:rPr>
              <a:t>(Isaia 40,1)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27584" y="3645024"/>
            <a:ext cx="724807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Dio vuole offrire le sue consolazioni</a:t>
            </a:r>
            <a:endParaRPr lang="it-IT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611560" y="4509120"/>
            <a:ext cx="2880320" cy="136815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latin typeface="Comic Sans MS" pitchFamily="66" charset="0"/>
              </a:rPr>
              <a:t>“In Gerusalemme sarete consolati” </a:t>
            </a:r>
            <a:r>
              <a:rPr lang="it-IT" dirty="0" smtClean="0">
                <a:latin typeface="Comic Sans MS" pitchFamily="66" charset="0"/>
              </a:rPr>
              <a:t>(Isaia 66,13)</a:t>
            </a:r>
            <a:endParaRPr lang="it-IT" sz="2400" dirty="0">
              <a:latin typeface="Comic Sans MS" pitchFamily="66" charset="0"/>
            </a:endParaRPr>
          </a:p>
        </p:txBody>
      </p:sp>
      <p:sp>
        <p:nvSpPr>
          <p:cNvPr id="7" name="Pergamena 2 6"/>
          <p:cNvSpPr/>
          <p:nvPr/>
        </p:nvSpPr>
        <p:spPr>
          <a:xfrm>
            <a:off x="3851920" y="4509120"/>
            <a:ext cx="4680520" cy="1368152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latin typeface="Comic Sans MS" pitchFamily="66" charset="0"/>
              </a:rPr>
              <a:t>“Il nostro Dio è un Dio che salva.</a:t>
            </a:r>
          </a:p>
          <a:p>
            <a:pPr algn="ctr"/>
            <a:r>
              <a:rPr lang="it-IT" sz="2000" dirty="0" smtClean="0">
                <a:latin typeface="Comic Sans MS" pitchFamily="66" charset="0"/>
              </a:rPr>
              <a:t>Il Signore Dio libera dalla morte”</a:t>
            </a:r>
          </a:p>
          <a:p>
            <a:pPr algn="ctr"/>
            <a:r>
              <a:rPr lang="it-IT" sz="2000" dirty="0" smtClean="0">
                <a:latin typeface="Comic Sans MS" pitchFamily="66" charset="0"/>
              </a:rPr>
              <a:t> (Salmo 68,21)</a:t>
            </a:r>
            <a:endParaRPr lang="it-IT" sz="20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5904656" cy="1008112"/>
          </a:xfrm>
        </p:spPr>
        <p:txBody>
          <a:bodyPr>
            <a:normAutofit/>
          </a:bodyPr>
          <a:lstStyle/>
          <a:p>
            <a:r>
              <a:rPr lang="it-IT" sz="4000" dirty="0" smtClean="0"/>
              <a:t>La creazione rivela Dio</a:t>
            </a:r>
            <a:endParaRPr lang="it-IT" sz="4000" dirty="0"/>
          </a:p>
        </p:txBody>
      </p:sp>
      <p:sp>
        <p:nvSpPr>
          <p:cNvPr id="3" name="Pergamena 2 2"/>
          <p:cNvSpPr/>
          <p:nvPr/>
        </p:nvSpPr>
        <p:spPr>
          <a:xfrm>
            <a:off x="395536" y="1196752"/>
            <a:ext cx="4104456" cy="3096344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dirty="0" smtClean="0">
              <a:latin typeface="Comic Sans MS" pitchFamily="66" charset="0"/>
            </a:endParaRPr>
          </a:p>
          <a:p>
            <a:pPr algn="ctr"/>
            <a:r>
              <a:rPr lang="it-IT" sz="2400" dirty="0" smtClean="0">
                <a:latin typeface="Comic Sans MS" pitchFamily="66" charset="0"/>
              </a:rPr>
              <a:t>“I cieli narrano la gloria di Dio e l’opera delle sue mani annunzia il firmamento”</a:t>
            </a:r>
          </a:p>
          <a:p>
            <a:pPr algn="ctr"/>
            <a:r>
              <a:rPr lang="it-IT" sz="2000" dirty="0" smtClean="0">
                <a:latin typeface="Comic Sans MS" pitchFamily="66" charset="0"/>
              </a:rPr>
              <a:t> (Salmo 19)</a:t>
            </a:r>
          </a:p>
          <a:p>
            <a:pPr algn="ctr"/>
            <a:endParaRPr lang="it-IT" sz="2000" dirty="0">
              <a:latin typeface="Comic Sans MS" pitchFamily="66" charset="0"/>
            </a:endParaRPr>
          </a:p>
        </p:txBody>
      </p:sp>
      <p:sp>
        <p:nvSpPr>
          <p:cNvPr id="4" name="Pergamena 1 3"/>
          <p:cNvSpPr/>
          <p:nvPr/>
        </p:nvSpPr>
        <p:spPr>
          <a:xfrm>
            <a:off x="5148064" y="3573016"/>
            <a:ext cx="3168352" cy="2736304"/>
          </a:xfrm>
          <a:prstGeom prst="vertic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dirty="0" smtClean="0">
                <a:latin typeface="Comic Sans MS" pitchFamily="66" charset="0"/>
              </a:rPr>
              <a:t>“Quanto sono amabili tutte le sue opere! E appena una scintilla se ne può osservare”</a:t>
            </a:r>
          </a:p>
          <a:p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sz="1600" dirty="0" smtClean="0">
                <a:latin typeface="Comic Sans MS" pitchFamily="66" charset="0"/>
              </a:rPr>
              <a:t>(Siracide 42,22)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39552" y="4437112"/>
            <a:ext cx="45365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Comic Sans MS" pitchFamily="66" charset="0"/>
              </a:rPr>
              <a:t>“Egli costruisce nel cielo il suo soglio</a:t>
            </a:r>
          </a:p>
          <a:p>
            <a:r>
              <a:rPr lang="it-IT" sz="2000" dirty="0" smtClean="0">
                <a:latin typeface="Comic Sans MS" pitchFamily="66" charset="0"/>
              </a:rPr>
              <a:t>     e fonda la sua volta sulla terra;</a:t>
            </a:r>
          </a:p>
          <a:p>
            <a:r>
              <a:rPr lang="it-IT" sz="2000" dirty="0" smtClean="0">
                <a:latin typeface="Comic Sans MS" pitchFamily="66" charset="0"/>
              </a:rPr>
              <a:t>egli chiama le acque del mare</a:t>
            </a:r>
          </a:p>
          <a:p>
            <a:r>
              <a:rPr lang="it-IT" sz="2000" dirty="0" smtClean="0">
                <a:latin typeface="Comic Sans MS" pitchFamily="66" charset="0"/>
              </a:rPr>
              <a:t>     e le riversa sulla terra;</a:t>
            </a:r>
          </a:p>
          <a:p>
            <a:r>
              <a:rPr lang="it-IT" sz="2000" dirty="0" smtClean="0">
                <a:latin typeface="Comic Sans MS" pitchFamily="66" charset="0"/>
              </a:rPr>
              <a:t>Signore è il suo nome” </a:t>
            </a:r>
            <a:r>
              <a:rPr lang="it-IT" dirty="0" smtClean="0">
                <a:latin typeface="Comic Sans MS" pitchFamily="66" charset="0"/>
              </a:rPr>
              <a:t>(Amos 9,6)</a:t>
            </a:r>
            <a:endParaRPr lang="it-IT" sz="2000" dirty="0" smtClean="0">
              <a:latin typeface="Comic Sans MS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644008" y="1340768"/>
            <a:ext cx="43204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Comic Sans MS" pitchFamily="66" charset="0"/>
              </a:rPr>
              <a:t>	</a:t>
            </a:r>
            <a:r>
              <a:rPr lang="it-IT" dirty="0" smtClean="0">
                <a:latin typeface="Comic Sans MS" pitchFamily="66" charset="0"/>
              </a:rPr>
              <a:t>“Levate in alto i vostri occhi</a:t>
            </a:r>
          </a:p>
          <a:p>
            <a:r>
              <a:rPr lang="it-IT" dirty="0" smtClean="0">
                <a:latin typeface="Comic Sans MS" pitchFamily="66" charset="0"/>
              </a:rPr>
              <a:t>e guardate: chi ha creato quegli astri?</a:t>
            </a:r>
          </a:p>
          <a:p>
            <a:r>
              <a:rPr lang="it-IT" dirty="0" smtClean="0">
                <a:latin typeface="Comic Sans MS" pitchFamily="66" charset="0"/>
              </a:rPr>
              <a:t>Egli fa uscire in numero preciso il loro esercito e li chiama tutti per nome;</a:t>
            </a:r>
          </a:p>
          <a:p>
            <a:r>
              <a:rPr lang="it-IT" dirty="0" smtClean="0">
                <a:latin typeface="Comic Sans MS" pitchFamily="66" charset="0"/>
              </a:rPr>
              <a:t>per la sua onnipotenza e il vigore della sua forza non ne manca alcuno” </a:t>
            </a:r>
          </a:p>
          <a:p>
            <a:r>
              <a:rPr lang="it-IT" sz="1600" dirty="0" smtClean="0">
                <a:latin typeface="Comic Sans MS" pitchFamily="66" charset="0"/>
              </a:rPr>
              <a:t>	</a:t>
            </a:r>
            <a:r>
              <a:rPr lang="it-IT" dirty="0" smtClean="0">
                <a:latin typeface="Comic Sans MS" pitchFamily="66" charset="0"/>
              </a:rPr>
              <a:t>(Isaia 40,26)</a:t>
            </a:r>
            <a:endParaRPr lang="it-IT" sz="16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/>
      <p:bldP spid="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4752528" cy="1210146"/>
          </a:xfrm>
        </p:spPr>
        <p:txBody>
          <a:bodyPr>
            <a:normAutofit/>
          </a:bodyPr>
          <a:lstStyle/>
          <a:p>
            <a:r>
              <a:rPr lang="it-IT" sz="4000" dirty="0" smtClean="0"/>
              <a:t>Non languiranno più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115616" y="1700808"/>
            <a:ext cx="7200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baseline="30000" dirty="0" smtClean="0">
                <a:latin typeface="Comic Sans MS" pitchFamily="66" charset="0"/>
              </a:rPr>
              <a:t>		12</a:t>
            </a:r>
            <a:r>
              <a:rPr lang="it-IT" sz="2000" b="1" dirty="0" smtClean="0">
                <a:latin typeface="Comic Sans MS" pitchFamily="66" charset="0"/>
              </a:rPr>
              <a:t>Verranno e canteranno inni 	</a:t>
            </a:r>
          </a:p>
          <a:p>
            <a:r>
              <a:rPr lang="it-IT" sz="2000" b="1" dirty="0" smtClean="0">
                <a:latin typeface="Comic Sans MS" pitchFamily="66" charset="0"/>
              </a:rPr>
              <a:t>	sull’altura di Sion,</a:t>
            </a:r>
          </a:p>
          <a:p>
            <a:r>
              <a:rPr lang="it-IT" sz="2000" dirty="0" smtClean="0">
                <a:latin typeface="Comic Sans MS" pitchFamily="66" charset="0"/>
              </a:rPr>
              <a:t>	affluiranno verso i beni del Signore,</a:t>
            </a:r>
          </a:p>
          <a:p>
            <a:r>
              <a:rPr lang="it-IT" sz="2000" dirty="0" smtClean="0">
                <a:latin typeface="Comic Sans MS" pitchFamily="66" charset="0"/>
              </a:rPr>
              <a:t>	verso il grano, il mosto e l’olio,</a:t>
            </a:r>
          </a:p>
          <a:p>
            <a:r>
              <a:rPr lang="it-IT" sz="2000" dirty="0" smtClean="0">
                <a:latin typeface="Comic Sans MS" pitchFamily="66" charset="0"/>
              </a:rPr>
              <a:t>	verso i nati dei greggi e degli armenti.</a:t>
            </a:r>
          </a:p>
          <a:p>
            <a:r>
              <a:rPr lang="it-IT" sz="2000" dirty="0" smtClean="0">
                <a:latin typeface="Comic Sans MS" pitchFamily="66" charset="0"/>
              </a:rPr>
              <a:t>	Essi saranno come un giardino irrigato,</a:t>
            </a:r>
          </a:p>
          <a:p>
            <a:r>
              <a:rPr lang="it-IT" sz="2000" dirty="0" smtClean="0">
                <a:latin typeface="Comic Sans MS" pitchFamily="66" charset="0"/>
              </a:rPr>
              <a:t>	non languiranno più.</a:t>
            </a:r>
          </a:p>
          <a:p>
            <a:r>
              <a:rPr lang="it-IT" sz="2000" dirty="0" smtClean="0">
                <a:latin typeface="Comic Sans MS" pitchFamily="66" charset="0"/>
              </a:rPr>
              <a:t>		</a:t>
            </a:r>
            <a:r>
              <a:rPr lang="it-IT" sz="2000" b="1" baseline="30000" dirty="0" smtClean="0">
                <a:latin typeface="Comic Sans MS" pitchFamily="66" charset="0"/>
              </a:rPr>
              <a:t>13</a:t>
            </a:r>
            <a:r>
              <a:rPr lang="it-IT" sz="2000" b="1" dirty="0" smtClean="0">
                <a:latin typeface="Comic Sans MS" pitchFamily="66" charset="0"/>
              </a:rPr>
              <a:t>Allora si allieterà la vergine </a:t>
            </a:r>
          </a:p>
          <a:p>
            <a:r>
              <a:rPr lang="it-IT" sz="2000" b="1" dirty="0" smtClean="0">
                <a:latin typeface="Comic Sans MS" pitchFamily="66" charset="0"/>
              </a:rPr>
              <a:t>	della danza; </a:t>
            </a:r>
            <a:r>
              <a:rPr lang="it-IT" sz="2000" dirty="0" smtClean="0">
                <a:latin typeface="Comic Sans MS" pitchFamily="66" charset="0"/>
              </a:rPr>
              <a:t>i giovani e i vecchi gioiranno.</a:t>
            </a:r>
          </a:p>
          <a:p>
            <a:r>
              <a:rPr lang="it-IT" sz="2000" dirty="0" smtClean="0">
                <a:latin typeface="Comic Sans MS" pitchFamily="66" charset="0"/>
              </a:rPr>
              <a:t>	Io cambierò il loro lutto in gioia,</a:t>
            </a:r>
          </a:p>
          <a:p>
            <a:r>
              <a:rPr lang="it-IT" sz="2000" dirty="0" smtClean="0">
                <a:latin typeface="Comic Sans MS" pitchFamily="66" charset="0"/>
              </a:rPr>
              <a:t>	li consolerò e li renderò felici, senza afflizioni.</a:t>
            </a:r>
          </a:p>
          <a:p>
            <a:r>
              <a:rPr lang="it-IT" sz="2000" dirty="0" smtClean="0">
                <a:latin typeface="Comic Sans MS" pitchFamily="66" charset="0"/>
              </a:rPr>
              <a:t>	</a:t>
            </a:r>
            <a:r>
              <a:rPr lang="it-IT" sz="2000" b="1" baseline="30000" dirty="0" smtClean="0">
                <a:latin typeface="Comic Sans MS" pitchFamily="66" charset="0"/>
              </a:rPr>
              <a:t>14</a:t>
            </a:r>
            <a:r>
              <a:rPr lang="it-IT" sz="2000" b="1" dirty="0" smtClean="0">
                <a:latin typeface="Comic Sans MS" pitchFamily="66" charset="0"/>
              </a:rPr>
              <a:t>Sazierò di delizie l’anima dei sacerdoti</a:t>
            </a:r>
          </a:p>
          <a:p>
            <a:r>
              <a:rPr lang="it-IT" sz="2000" dirty="0" smtClean="0">
                <a:latin typeface="Comic Sans MS" pitchFamily="66" charset="0"/>
              </a:rPr>
              <a:t>	e il mio popolo abbonderà dei miei beni”</a:t>
            </a:r>
          </a:p>
          <a:p>
            <a:pPr algn="ctr"/>
            <a:r>
              <a:rPr lang="it-IT" sz="2000" dirty="0" smtClean="0">
                <a:latin typeface="Comic Sans MS" pitchFamily="66" charset="0"/>
              </a:rPr>
              <a:t>(Geremia 31,12-14)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39552" y="692696"/>
            <a:ext cx="835292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baseline="30000" dirty="0" smtClean="0">
                <a:latin typeface="Comic Sans MS" pitchFamily="66" charset="0"/>
              </a:rPr>
              <a:t>		“</a:t>
            </a:r>
            <a:r>
              <a:rPr lang="it-IT" sz="2800" b="1" dirty="0" smtClean="0">
                <a:latin typeface="Comic Sans MS" pitchFamily="66" charset="0"/>
              </a:rPr>
              <a:t>Rallegratevi con Gerusalemme,</a:t>
            </a:r>
          </a:p>
          <a:p>
            <a:r>
              <a:rPr lang="it-IT" dirty="0" smtClean="0">
                <a:latin typeface="Comic Sans MS" pitchFamily="66" charset="0"/>
              </a:rPr>
              <a:t>	esultate per essa quanti la amate.</a:t>
            </a:r>
          </a:p>
          <a:p>
            <a:r>
              <a:rPr lang="it-IT" dirty="0" smtClean="0">
                <a:latin typeface="Comic Sans MS" pitchFamily="66" charset="0"/>
              </a:rPr>
              <a:t>	Sfavillate di gioia con essa</a:t>
            </a:r>
          </a:p>
          <a:p>
            <a:r>
              <a:rPr lang="it-IT" dirty="0" smtClean="0">
                <a:latin typeface="Comic Sans MS" pitchFamily="66" charset="0"/>
              </a:rPr>
              <a:t>	voi tutti che avete partecipato al suo lutto.</a:t>
            </a:r>
          </a:p>
          <a:p>
            <a:r>
              <a:rPr lang="it-IT" dirty="0" smtClean="0">
                <a:latin typeface="Comic Sans MS" pitchFamily="66" charset="0"/>
              </a:rPr>
              <a:t>		</a:t>
            </a:r>
            <a:r>
              <a:rPr lang="it-IT" b="1" baseline="30000" dirty="0" smtClean="0">
                <a:latin typeface="Comic Sans MS" pitchFamily="66" charset="0"/>
              </a:rPr>
              <a:t>11</a:t>
            </a:r>
            <a:r>
              <a:rPr lang="it-IT" b="1" dirty="0" smtClean="0">
                <a:latin typeface="Comic Sans MS" pitchFamily="66" charset="0"/>
              </a:rPr>
              <a:t>Così succhierete al suo petto</a:t>
            </a:r>
          </a:p>
          <a:p>
            <a:r>
              <a:rPr lang="it-IT" dirty="0" smtClean="0">
                <a:latin typeface="Comic Sans MS" pitchFamily="66" charset="0"/>
              </a:rPr>
              <a:t>	e vi sazierete delle sue consolazioni;</a:t>
            </a:r>
          </a:p>
          <a:p>
            <a:r>
              <a:rPr lang="it-IT" dirty="0" smtClean="0">
                <a:latin typeface="Comic Sans MS" pitchFamily="66" charset="0"/>
              </a:rPr>
              <a:t>	succhierete, deliziandovi, all’abbondanza del suo seno.</a:t>
            </a:r>
          </a:p>
          <a:p>
            <a:r>
              <a:rPr lang="it-IT" dirty="0" smtClean="0">
                <a:latin typeface="Comic Sans MS" pitchFamily="66" charset="0"/>
              </a:rPr>
              <a:t>		</a:t>
            </a:r>
            <a:r>
              <a:rPr lang="it-IT" b="1" baseline="30000" dirty="0" smtClean="0">
                <a:latin typeface="Comic Sans MS" pitchFamily="66" charset="0"/>
              </a:rPr>
              <a:t>12</a:t>
            </a:r>
            <a:r>
              <a:rPr lang="it-IT" b="1" dirty="0" smtClean="0">
                <a:latin typeface="Comic Sans MS" pitchFamily="66" charset="0"/>
              </a:rPr>
              <a:t>Poiché così dice il Signore:</a:t>
            </a:r>
          </a:p>
          <a:p>
            <a:r>
              <a:rPr lang="it-IT" dirty="0" smtClean="0">
                <a:latin typeface="Comic Sans MS" pitchFamily="66" charset="0"/>
              </a:rPr>
              <a:t>	«Ecco io farò scorrere verso di essa,</a:t>
            </a:r>
          </a:p>
          <a:p>
            <a:r>
              <a:rPr lang="it-IT" dirty="0" smtClean="0">
                <a:latin typeface="Comic Sans MS" pitchFamily="66" charset="0"/>
              </a:rPr>
              <a:t>	come un fiume, la prosperità;</a:t>
            </a:r>
          </a:p>
          <a:p>
            <a:r>
              <a:rPr lang="it-IT" dirty="0" smtClean="0">
                <a:latin typeface="Comic Sans MS" pitchFamily="66" charset="0"/>
              </a:rPr>
              <a:t>	come un torrente in piena la ricchezza dei popoli;</a:t>
            </a:r>
          </a:p>
          <a:p>
            <a:r>
              <a:rPr lang="it-IT" dirty="0" smtClean="0">
                <a:latin typeface="Comic Sans MS" pitchFamily="66" charset="0"/>
              </a:rPr>
              <a:t>	i suoi bimbi saranno portati in braccio,</a:t>
            </a:r>
          </a:p>
          <a:p>
            <a:r>
              <a:rPr lang="it-IT" dirty="0" smtClean="0">
                <a:latin typeface="Comic Sans MS" pitchFamily="66" charset="0"/>
              </a:rPr>
              <a:t>	sulle ginocchia saranno accarezzati.</a:t>
            </a:r>
          </a:p>
          <a:p>
            <a:r>
              <a:rPr lang="it-IT" dirty="0" smtClean="0">
                <a:latin typeface="Comic Sans MS" pitchFamily="66" charset="0"/>
              </a:rPr>
              <a:t>		</a:t>
            </a:r>
            <a:r>
              <a:rPr lang="it-IT" b="1" baseline="30000" dirty="0" smtClean="0">
                <a:latin typeface="Comic Sans MS" pitchFamily="66" charset="0"/>
              </a:rPr>
              <a:t>13</a:t>
            </a:r>
            <a:r>
              <a:rPr lang="it-IT" b="1" dirty="0" smtClean="0">
                <a:latin typeface="Comic Sans MS" pitchFamily="66" charset="0"/>
              </a:rPr>
              <a:t>Come una madre consola un figlio </a:t>
            </a:r>
            <a:r>
              <a:rPr lang="it-IT" dirty="0" smtClean="0">
                <a:latin typeface="Comic Sans MS" pitchFamily="66" charset="0"/>
              </a:rPr>
              <a:t>così io vi consolerò;</a:t>
            </a:r>
          </a:p>
          <a:p>
            <a:r>
              <a:rPr lang="it-IT" dirty="0" smtClean="0">
                <a:latin typeface="Comic Sans MS" pitchFamily="66" charset="0"/>
              </a:rPr>
              <a:t>	in Gerusalemme sarete consolati.</a:t>
            </a:r>
          </a:p>
          <a:p>
            <a:r>
              <a:rPr lang="it-IT" dirty="0" smtClean="0">
                <a:latin typeface="Comic Sans MS" pitchFamily="66" charset="0"/>
              </a:rPr>
              <a:t>		</a:t>
            </a:r>
            <a:r>
              <a:rPr lang="it-IT" b="1" baseline="30000" dirty="0" smtClean="0">
                <a:latin typeface="Comic Sans MS" pitchFamily="66" charset="0"/>
              </a:rPr>
              <a:t>14</a:t>
            </a:r>
            <a:r>
              <a:rPr lang="it-IT" b="1" dirty="0" smtClean="0">
                <a:latin typeface="Comic Sans MS" pitchFamily="66" charset="0"/>
              </a:rPr>
              <a:t>Voi lo vedrete e gioirà il vostro cuore,</a:t>
            </a:r>
          </a:p>
          <a:p>
            <a:r>
              <a:rPr lang="it-IT" dirty="0" smtClean="0">
                <a:latin typeface="Comic Sans MS" pitchFamily="66" charset="0"/>
              </a:rPr>
              <a:t>	le vostre ossa saranno rigogliose come erba fresca.		</a:t>
            </a:r>
          </a:p>
          <a:p>
            <a:r>
              <a:rPr lang="it-IT" dirty="0" smtClean="0">
                <a:latin typeface="Comic Sans MS" pitchFamily="66" charset="0"/>
              </a:rPr>
              <a:t>	La mano del Signore si farà manifesta ai suoi servi” </a:t>
            </a:r>
          </a:p>
          <a:p>
            <a:pPr algn="ctr"/>
            <a:r>
              <a:rPr lang="it-IT" sz="1600" dirty="0" smtClean="0">
                <a:latin typeface="Comic Sans MS" pitchFamily="66" charset="0"/>
              </a:rPr>
              <a:t>(Isaia 66,10-14)</a:t>
            </a:r>
            <a:endParaRPr lang="it-IT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23728" y="332656"/>
            <a:ext cx="4824536" cy="1080120"/>
          </a:xfrm>
        </p:spPr>
        <p:txBody>
          <a:bodyPr>
            <a:normAutofit/>
          </a:bodyPr>
          <a:lstStyle/>
          <a:p>
            <a:r>
              <a:rPr lang="it-IT" sz="4000" dirty="0" smtClean="0"/>
              <a:t>Costruiamo l’Opera</a:t>
            </a:r>
            <a:endParaRPr lang="it-IT" sz="4000" dirty="0"/>
          </a:p>
        </p:txBody>
      </p:sp>
      <p:sp>
        <p:nvSpPr>
          <p:cNvPr id="3" name="Rettangolo arrotondato 2"/>
          <p:cNvSpPr/>
          <p:nvPr/>
        </p:nvSpPr>
        <p:spPr>
          <a:xfrm>
            <a:off x="611560" y="2060848"/>
            <a:ext cx="3456384" cy="108012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Portiamo i nostri cuori davanti a Gesù - Ostia</a:t>
            </a:r>
            <a:endParaRPr lang="it-IT" sz="2400" dirty="0"/>
          </a:p>
        </p:txBody>
      </p:sp>
      <p:sp>
        <p:nvSpPr>
          <p:cNvPr id="4" name="Rettangolo arrotondato 3"/>
          <p:cNvSpPr/>
          <p:nvPr/>
        </p:nvSpPr>
        <p:spPr>
          <a:xfrm>
            <a:off x="611560" y="4581128"/>
            <a:ext cx="3456384" cy="100811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Portiamo gli afflitti alla Fonte d’acqua viva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499992" y="4509120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.della fiducia in Dio</a:t>
            </a:r>
          </a:p>
          <a:p>
            <a:r>
              <a:rPr lang="it-IT" sz="2400" dirty="0" smtClean="0"/>
              <a:t>.del perdono</a:t>
            </a:r>
          </a:p>
          <a:p>
            <a:r>
              <a:rPr lang="it-IT" sz="2400" dirty="0" smtClean="0"/>
              <a:t>.della gioia - amore - pace</a:t>
            </a:r>
          </a:p>
        </p:txBody>
      </p:sp>
      <p:sp>
        <p:nvSpPr>
          <p:cNvPr id="6" name="Pergamena 2 5"/>
          <p:cNvSpPr/>
          <p:nvPr/>
        </p:nvSpPr>
        <p:spPr>
          <a:xfrm>
            <a:off x="4211960" y="1628800"/>
            <a:ext cx="4464496" cy="1800200"/>
          </a:xfrm>
          <a:prstGeom prst="horizontalScrol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.Adorazione e ringraziamento</a:t>
            </a:r>
          </a:p>
          <a:p>
            <a:pPr algn="ctr"/>
            <a:r>
              <a:rPr lang="it-IT" sz="2400" dirty="0" smtClean="0"/>
              <a:t>.Lode e benedizione</a:t>
            </a:r>
          </a:p>
          <a:p>
            <a:pPr algn="ctr"/>
            <a:r>
              <a:rPr lang="it-IT" sz="2400" dirty="0" smtClean="0"/>
              <a:t>.Impetrazione e riparazione</a:t>
            </a:r>
            <a:endParaRPr lang="it-IT" sz="2400" dirty="0"/>
          </a:p>
        </p:txBody>
      </p:sp>
      <p:sp>
        <p:nvSpPr>
          <p:cNvPr id="7" name="Rettangolo 6"/>
          <p:cNvSpPr/>
          <p:nvPr/>
        </p:nvSpPr>
        <p:spPr>
          <a:xfrm>
            <a:off x="755576" y="3501008"/>
            <a:ext cx="752757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Venite a Me: io vi darò ristoro!</a:t>
            </a:r>
            <a:endParaRPr lang="it-IT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/>
      <p:bldP spid="6" grpId="0" animBg="1"/>
      <p:bldP spid="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4176464" cy="1143000"/>
          </a:xfrm>
        </p:spPr>
        <p:txBody>
          <a:bodyPr>
            <a:normAutofit/>
          </a:bodyPr>
          <a:lstStyle/>
          <a:p>
            <a:r>
              <a:rPr lang="it-IT" sz="4000" dirty="0" smtClean="0"/>
              <a:t>Dio consola</a:t>
            </a:r>
            <a:endParaRPr lang="it-IT" sz="4000" dirty="0"/>
          </a:p>
        </p:txBody>
      </p:sp>
      <p:sp>
        <p:nvSpPr>
          <p:cNvPr id="3" name="Pergamena 1 2"/>
          <p:cNvSpPr/>
          <p:nvPr/>
        </p:nvSpPr>
        <p:spPr>
          <a:xfrm>
            <a:off x="395536" y="1484784"/>
            <a:ext cx="2088232" cy="2448272"/>
          </a:xfrm>
          <a:prstGeom prst="verticalScrol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Comic Sans MS" pitchFamily="66" charset="0"/>
              </a:rPr>
              <a:t>“Beati gli afflitti, perché saranno consolati”</a:t>
            </a:r>
          </a:p>
          <a:p>
            <a:pPr algn="ctr"/>
            <a:r>
              <a:rPr lang="it-IT" dirty="0" smtClean="0">
                <a:latin typeface="Comic Sans MS" pitchFamily="66" charset="0"/>
              </a:rPr>
              <a:t>(Matteo 5,4)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627784" y="1988840"/>
            <a:ext cx="6192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Gesù è venuto per portare la lieta novella del Regno e iniziarlo con i poveri di spirito, liberare gli oppressi dalle colpe, dare la vista ai ciechi e consolare gli afflitti, annunziare la Misericordia del Signore per tutti i peccatori e cacciare Satana</a:t>
            </a:r>
            <a:endParaRPr lang="it-IT" sz="2400" dirty="0"/>
          </a:p>
        </p:txBody>
      </p:sp>
      <p:sp>
        <p:nvSpPr>
          <p:cNvPr id="5" name="Rettangolo arrotondato 4"/>
          <p:cNvSpPr/>
          <p:nvPr/>
        </p:nvSpPr>
        <p:spPr>
          <a:xfrm>
            <a:off x="755576" y="5157192"/>
            <a:ext cx="7632848" cy="100811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Le prove e tribolazioni della vita non si possono eliminare. </a:t>
            </a:r>
          </a:p>
          <a:p>
            <a:pPr algn="ctr"/>
            <a:r>
              <a:rPr lang="it-IT" sz="2400" dirty="0" smtClean="0"/>
              <a:t>Ma se Dio è con noi (Gesù), tutto cambia</a:t>
            </a:r>
            <a:endParaRPr lang="it-IT" sz="2400" dirty="0"/>
          </a:p>
        </p:txBody>
      </p:sp>
      <p:sp>
        <p:nvSpPr>
          <p:cNvPr id="6" name="Rettangolo 5"/>
          <p:cNvSpPr/>
          <p:nvPr/>
        </p:nvSpPr>
        <p:spPr>
          <a:xfrm>
            <a:off x="2627784" y="1340768"/>
            <a:ext cx="56450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Dobbiamo incontrare Gesù!</a:t>
            </a:r>
            <a:endParaRPr lang="it-IT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39552" y="4149080"/>
            <a:ext cx="818365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 Cristo abbonda la nostra consolazione</a:t>
            </a:r>
            <a:endParaRPr lang="it-IT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  <p:bldP spid="6" grpId="0"/>
      <p:bldP spid="7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La casa della divina consolazione</a:t>
            </a:r>
            <a:endParaRPr lang="it-IT" sz="4000" dirty="0"/>
          </a:p>
        </p:txBody>
      </p:sp>
      <p:sp>
        <p:nvSpPr>
          <p:cNvPr id="3" name="Rettangolo arrotondato 2"/>
          <p:cNvSpPr/>
          <p:nvPr/>
        </p:nvSpPr>
        <p:spPr>
          <a:xfrm>
            <a:off x="755576" y="1844824"/>
            <a:ext cx="2016224" cy="100811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Nazareth</a:t>
            </a:r>
            <a:endParaRPr lang="it-IT" sz="2400" dirty="0"/>
          </a:p>
        </p:txBody>
      </p:sp>
      <p:sp>
        <p:nvSpPr>
          <p:cNvPr id="4" name="Rettangolo arrotondato 3"/>
          <p:cNvSpPr/>
          <p:nvPr/>
        </p:nvSpPr>
        <p:spPr>
          <a:xfrm>
            <a:off x="755576" y="3356992"/>
            <a:ext cx="2016224" cy="100811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Betania</a:t>
            </a:r>
            <a:endParaRPr lang="it-IT" sz="2400" dirty="0"/>
          </a:p>
        </p:txBody>
      </p:sp>
      <p:sp>
        <p:nvSpPr>
          <p:cNvPr id="5" name="Rettangolo arrotondato 4"/>
          <p:cNvSpPr/>
          <p:nvPr/>
        </p:nvSpPr>
        <p:spPr>
          <a:xfrm>
            <a:off x="755576" y="4869160"/>
            <a:ext cx="2016224" cy="100811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Emmaus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1772816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.Intimità familiare</a:t>
            </a:r>
          </a:p>
          <a:p>
            <a:r>
              <a:rPr lang="it-IT" sz="2400" dirty="0" smtClean="0"/>
              <a:t>.Lavoro di preparazione</a:t>
            </a:r>
          </a:p>
          <a:p>
            <a:r>
              <a:rPr lang="it-IT" sz="2400" dirty="0" smtClean="0"/>
              <a:t>.Presenza di Maria SS.</a:t>
            </a:r>
            <a:endParaRPr lang="it-IT" sz="2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059832" y="3284984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.Amicizia sincera</a:t>
            </a:r>
          </a:p>
          <a:p>
            <a:r>
              <a:rPr lang="it-IT" sz="2400" dirty="0" smtClean="0"/>
              <a:t>.Cena intima</a:t>
            </a:r>
          </a:p>
          <a:p>
            <a:r>
              <a:rPr lang="it-IT" sz="2400" dirty="0" smtClean="0"/>
              <a:t>.Unzione con l’olio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059832" y="4797152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.Cammino col Risorto</a:t>
            </a:r>
          </a:p>
          <a:p>
            <a:r>
              <a:rPr lang="it-IT" sz="2400" dirty="0" smtClean="0"/>
              <a:t>.Allo spezzare del pane</a:t>
            </a:r>
          </a:p>
          <a:p>
            <a:r>
              <a:rPr lang="it-IT" sz="2400" dirty="0" smtClean="0"/>
              <a:t>.Dalla tristezza alla gioia</a:t>
            </a:r>
            <a:endParaRPr lang="it-IT" sz="2400" dirty="0"/>
          </a:p>
        </p:txBody>
      </p:sp>
      <p:sp>
        <p:nvSpPr>
          <p:cNvPr id="9" name="Rettangolo arrotondato 8"/>
          <p:cNvSpPr/>
          <p:nvPr/>
        </p:nvSpPr>
        <p:spPr>
          <a:xfrm>
            <a:off x="6516216" y="1700808"/>
            <a:ext cx="2016224" cy="136815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-silenzio</a:t>
            </a:r>
          </a:p>
          <a:p>
            <a:pPr algn="ctr"/>
            <a:r>
              <a:rPr lang="it-IT" sz="2400" dirty="0" smtClean="0"/>
              <a:t>-preghiera</a:t>
            </a:r>
          </a:p>
          <a:p>
            <a:pPr algn="ctr"/>
            <a:r>
              <a:rPr lang="it-IT" sz="2400" dirty="0" smtClean="0"/>
              <a:t>-dialogo</a:t>
            </a:r>
            <a:endParaRPr lang="it-IT" sz="2400" dirty="0"/>
          </a:p>
        </p:txBody>
      </p:sp>
      <p:sp>
        <p:nvSpPr>
          <p:cNvPr id="10" name="Rettangolo arrotondato 9"/>
          <p:cNvSpPr/>
          <p:nvPr/>
        </p:nvSpPr>
        <p:spPr>
          <a:xfrm>
            <a:off x="6372200" y="3284984"/>
            <a:ext cx="2304256" cy="129614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-accoglienza</a:t>
            </a:r>
          </a:p>
          <a:p>
            <a:pPr algn="ctr"/>
            <a:r>
              <a:rPr lang="it-IT" sz="2400" dirty="0" smtClean="0"/>
              <a:t>-ascolto</a:t>
            </a:r>
          </a:p>
          <a:p>
            <a:pPr algn="ctr"/>
            <a:r>
              <a:rPr lang="it-IT" sz="2400" dirty="0" smtClean="0"/>
              <a:t>-comprensione</a:t>
            </a:r>
          </a:p>
        </p:txBody>
      </p:sp>
      <p:sp>
        <p:nvSpPr>
          <p:cNvPr id="11" name="Rettangolo arrotondato 10"/>
          <p:cNvSpPr/>
          <p:nvPr/>
        </p:nvSpPr>
        <p:spPr>
          <a:xfrm>
            <a:off x="6444208" y="4725144"/>
            <a:ext cx="2232248" cy="129614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-discepolato</a:t>
            </a:r>
          </a:p>
          <a:p>
            <a:pPr algn="ctr"/>
            <a:r>
              <a:rPr lang="it-IT" sz="2400" dirty="0" smtClean="0"/>
              <a:t>-Eucaristia</a:t>
            </a:r>
          </a:p>
          <a:p>
            <a:pPr algn="ctr"/>
            <a:r>
              <a:rPr lang="it-IT" sz="2400" dirty="0" smtClean="0"/>
              <a:t>-testimonianza</a:t>
            </a:r>
            <a:endParaRPr lang="it-IT" sz="24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/>
      <p:bldP spid="7" grpId="0"/>
      <p:bldP spid="8" grpId="0"/>
      <p:bldP spid="9" grpId="0" animBg="1"/>
      <p:bldP spid="10" grpId="0" animBg="1"/>
      <p:bldP spid="11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4824536" cy="1152128"/>
          </a:xfrm>
        </p:spPr>
        <p:txBody>
          <a:bodyPr>
            <a:normAutofit/>
          </a:bodyPr>
          <a:lstStyle/>
          <a:p>
            <a:r>
              <a:rPr lang="it-IT" sz="4000" dirty="0" smtClean="0"/>
              <a:t>Come costruire</a:t>
            </a:r>
            <a:endParaRPr lang="it-IT" sz="4000" dirty="0"/>
          </a:p>
        </p:txBody>
      </p:sp>
      <p:sp>
        <p:nvSpPr>
          <p:cNvPr id="3" name="Rettangolo 2"/>
          <p:cNvSpPr/>
          <p:nvPr/>
        </p:nvSpPr>
        <p:spPr>
          <a:xfrm>
            <a:off x="755576" y="1412776"/>
            <a:ext cx="68139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* Assoluto primato di Dio e della Madonna</a:t>
            </a:r>
            <a:endParaRPr lang="it-IT" sz="28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115616" y="2060848"/>
            <a:ext cx="57460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* Una regola approvata dalla Chiesa</a:t>
            </a:r>
            <a:endParaRPr lang="it-IT" sz="28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619672" y="2636912"/>
            <a:ext cx="54336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* Ubbidienza convinta al capo</a:t>
            </a:r>
            <a:endParaRPr lang="it-IT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187624" y="3284984"/>
            <a:ext cx="628460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* Unità di spirito tra tutti i membri</a:t>
            </a:r>
            <a:endParaRPr lang="it-IT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683568" y="3933056"/>
            <a:ext cx="722217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* Coordinazione delle iniziative ed operazioni</a:t>
            </a:r>
            <a:endParaRPr lang="it-IT" sz="28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827584" y="4581128"/>
            <a:ext cx="722999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* Spirito di sacrificio per Dio e per il prossimo</a:t>
            </a:r>
            <a:endParaRPr lang="it-IT" sz="28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971600" y="5229200"/>
            <a:ext cx="64604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* Fedele perseveranza nel servizio di Dio</a:t>
            </a:r>
            <a:endParaRPr lang="it-IT" sz="28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27584" y="2132856"/>
            <a:ext cx="74168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	Signore, </a:t>
            </a:r>
          </a:p>
          <a:p>
            <a:r>
              <a:rPr lang="it-IT" sz="2400" dirty="0" smtClean="0"/>
              <a:t>facci strumento della tua opera di divina consolazione:</a:t>
            </a:r>
          </a:p>
          <a:p>
            <a:r>
              <a:rPr lang="it-IT" sz="2400" dirty="0" smtClean="0"/>
              <a:t>-dove c’è pianto, fa’ che portiamo conforto;</a:t>
            </a:r>
          </a:p>
          <a:p>
            <a:r>
              <a:rPr lang="it-IT" sz="2400" dirty="0" smtClean="0"/>
              <a:t>-dove c’è oppressione, fa’ che portiamo sollievo;</a:t>
            </a:r>
          </a:p>
          <a:p>
            <a:r>
              <a:rPr lang="it-IT" sz="2400" dirty="0" smtClean="0"/>
              <a:t>-dove c’è tristezza, fa che portiamo la gioia;</a:t>
            </a:r>
          </a:p>
          <a:p>
            <a:r>
              <a:rPr lang="it-IT" sz="2400" dirty="0" smtClean="0"/>
              <a:t>-dove c’è disperazione, fa’ che portiamo la speranza;</a:t>
            </a:r>
          </a:p>
          <a:p>
            <a:r>
              <a:rPr lang="it-IT" sz="2400" dirty="0" smtClean="0"/>
              <a:t>-dove c’è scoraggiamento, fa’ che portiamo la fiducia;</a:t>
            </a:r>
          </a:p>
          <a:p>
            <a:r>
              <a:rPr lang="it-IT" sz="2400" dirty="0" smtClean="0"/>
              <a:t>-dove c’è buio, fa’ che portiamo la luce;</a:t>
            </a:r>
          </a:p>
          <a:p>
            <a:r>
              <a:rPr lang="it-IT" sz="2400" dirty="0" smtClean="0"/>
              <a:t>-dove c’è alienazione, fa’ che indichiamo la via giusta:</a:t>
            </a:r>
          </a:p>
          <a:p>
            <a:r>
              <a:rPr lang="it-IT" sz="2400" dirty="0" smtClean="0"/>
              <a:t>	Gesù, che è la Via, la Verità e la Vita!</a:t>
            </a:r>
            <a:endParaRPr lang="it-IT" sz="2400" dirty="0"/>
          </a:p>
        </p:txBody>
      </p:sp>
      <p:sp>
        <p:nvSpPr>
          <p:cNvPr id="3" name="Rettangolo arrotondato 2"/>
          <p:cNvSpPr/>
          <p:nvPr/>
        </p:nvSpPr>
        <p:spPr>
          <a:xfrm>
            <a:off x="2195736" y="764704"/>
            <a:ext cx="4680520" cy="79208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>
                <a:latin typeface="Algerian" pitchFamily="82" charset="0"/>
              </a:rPr>
              <a:t>PREGHIERA</a:t>
            </a:r>
            <a:endParaRPr lang="it-IT" sz="3600" dirty="0">
              <a:latin typeface="Algerian" pitchFamily="82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624736" cy="994122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bg1"/>
                </a:solidFill>
              </a:rPr>
              <a:t>L’uomo, creatura speciale</a:t>
            </a:r>
            <a:endParaRPr lang="it-IT" sz="4000" dirty="0">
              <a:solidFill>
                <a:schemeClr val="bg1"/>
              </a:solidFill>
            </a:endParaRPr>
          </a:p>
        </p:txBody>
      </p:sp>
      <p:sp>
        <p:nvSpPr>
          <p:cNvPr id="3" name="Pergamena 1 2"/>
          <p:cNvSpPr/>
          <p:nvPr/>
        </p:nvSpPr>
        <p:spPr>
          <a:xfrm>
            <a:off x="6084168" y="1340768"/>
            <a:ext cx="2520280" cy="2592288"/>
          </a:xfrm>
          <a:prstGeom prst="vertic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dirty="0" smtClean="0">
              <a:latin typeface="Comic Sans MS" pitchFamily="66" charset="0"/>
            </a:endParaRPr>
          </a:p>
          <a:p>
            <a:pPr algn="ctr"/>
            <a:r>
              <a:rPr lang="it-IT" sz="2400" dirty="0" smtClean="0">
                <a:latin typeface="Comic Sans MS" pitchFamily="66" charset="0"/>
              </a:rPr>
              <a:t>“Di gloria </a:t>
            </a:r>
          </a:p>
          <a:p>
            <a:pPr algn="ctr"/>
            <a:r>
              <a:rPr lang="it-IT" sz="2400" dirty="0" smtClean="0">
                <a:latin typeface="Comic Sans MS" pitchFamily="66" charset="0"/>
              </a:rPr>
              <a:t>e di onore </a:t>
            </a:r>
          </a:p>
          <a:p>
            <a:pPr algn="ctr"/>
            <a:r>
              <a:rPr lang="it-IT" sz="2400" dirty="0" smtClean="0">
                <a:latin typeface="Comic Sans MS" pitchFamily="66" charset="0"/>
              </a:rPr>
              <a:t>lo hai coronato”</a:t>
            </a:r>
          </a:p>
          <a:p>
            <a:pPr algn="ctr"/>
            <a:r>
              <a:rPr lang="it-IT" dirty="0" smtClean="0">
                <a:latin typeface="Comic Sans MS" pitchFamily="66" charset="0"/>
              </a:rPr>
              <a:t>(Salmo 8)</a:t>
            </a:r>
          </a:p>
          <a:p>
            <a:pPr algn="ctr"/>
            <a:endParaRPr lang="it-IT" dirty="0"/>
          </a:p>
        </p:txBody>
      </p:sp>
      <p:sp>
        <p:nvSpPr>
          <p:cNvPr id="4" name="Pergamena 2 3"/>
          <p:cNvSpPr/>
          <p:nvPr/>
        </p:nvSpPr>
        <p:spPr>
          <a:xfrm>
            <a:off x="539552" y="4077072"/>
            <a:ext cx="2880320" cy="2160240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latin typeface="Comic Sans MS" pitchFamily="66" charset="0"/>
              </a:rPr>
              <a:t>“Signore, </a:t>
            </a:r>
          </a:p>
          <a:p>
            <a:pPr algn="ctr"/>
            <a:r>
              <a:rPr lang="it-IT" sz="2400" dirty="0" smtClean="0">
                <a:latin typeface="Comic Sans MS" pitchFamily="66" charset="0"/>
              </a:rPr>
              <a:t>tu mi scruti </a:t>
            </a:r>
          </a:p>
          <a:p>
            <a:pPr algn="ctr"/>
            <a:r>
              <a:rPr lang="it-IT" sz="2400" dirty="0" smtClean="0">
                <a:latin typeface="Comic Sans MS" pitchFamily="66" charset="0"/>
              </a:rPr>
              <a:t>e mi conosci” </a:t>
            </a:r>
          </a:p>
          <a:p>
            <a:pPr algn="ctr"/>
            <a:r>
              <a:rPr lang="it-IT" dirty="0" smtClean="0">
                <a:latin typeface="Comic Sans MS" pitchFamily="66" charset="0"/>
              </a:rPr>
              <a:t>(Salmo 139)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467544" y="1628800"/>
            <a:ext cx="3096344" cy="201622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latin typeface="Comic Sans MS" pitchFamily="66" charset="0"/>
              </a:rPr>
              <a:t>“Facciamo l’uomo a nostra immagine, a nostra somiglianza e domini … </a:t>
            </a:r>
          </a:p>
          <a:p>
            <a:pPr algn="ctr"/>
            <a:r>
              <a:rPr lang="it-IT" sz="2000" dirty="0" smtClean="0">
                <a:latin typeface="Comic Sans MS" pitchFamily="66" charset="0"/>
              </a:rPr>
              <a:t>(Genesi 1,26)</a:t>
            </a:r>
            <a:endParaRPr lang="it-IT" sz="2000" dirty="0">
              <a:latin typeface="Comic Sans MS" pitchFamily="66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851920" y="1844824"/>
            <a:ext cx="186461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Cos’è</a:t>
            </a:r>
          </a:p>
          <a:p>
            <a:pPr algn="ctr"/>
            <a:r>
              <a:rPr lang="it-IT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l’uomo</a:t>
            </a:r>
            <a:endParaRPr lang="it-IT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779912" y="4149080"/>
            <a:ext cx="460851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Comic Sans MS" pitchFamily="66" charset="0"/>
              </a:rPr>
              <a:t>“Il Signore creò l’uomo dalla terra … pose lo sguardo nei loro cuori … Disse loro: Guardatevi da ogni ingiustizia!”</a:t>
            </a:r>
          </a:p>
          <a:p>
            <a:r>
              <a:rPr lang="it-IT" dirty="0" smtClean="0">
                <a:latin typeface="Comic Sans MS" pitchFamily="66" charset="0"/>
              </a:rPr>
              <a:t>	(Siracide 17,1.7.12)</a:t>
            </a: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43808" y="260648"/>
            <a:ext cx="4392488" cy="1143000"/>
          </a:xfrm>
        </p:spPr>
        <p:txBody>
          <a:bodyPr>
            <a:normAutofit/>
          </a:bodyPr>
          <a:lstStyle/>
          <a:p>
            <a:r>
              <a:rPr lang="it-IT" sz="4000" dirty="0" smtClean="0"/>
              <a:t>Dio si adora</a:t>
            </a:r>
            <a:endParaRPr lang="it-IT" sz="4000" dirty="0"/>
          </a:p>
        </p:txBody>
      </p:sp>
      <p:sp>
        <p:nvSpPr>
          <p:cNvPr id="3" name="Pergamena 2 2"/>
          <p:cNvSpPr/>
          <p:nvPr/>
        </p:nvSpPr>
        <p:spPr>
          <a:xfrm>
            <a:off x="611560" y="1124744"/>
            <a:ext cx="3024336" cy="2232248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Comic Sans MS" pitchFamily="66" charset="0"/>
              </a:rPr>
              <a:t>“Io sono il Signore tuo Dio! Non avrai altri dèi di fronte a me!” </a:t>
            </a:r>
          </a:p>
          <a:p>
            <a:pPr algn="ctr"/>
            <a:r>
              <a:rPr lang="it-IT" sz="1600" dirty="0" smtClean="0">
                <a:latin typeface="Comic Sans MS" pitchFamily="66" charset="0"/>
              </a:rPr>
              <a:t>(Esodo 20,2-3)</a:t>
            </a:r>
            <a:endParaRPr lang="it-IT" sz="1600" dirty="0">
              <a:latin typeface="Comic Sans MS" pitchFamily="66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211960" y="1412776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L’empietà è il primo e più grande peccato</a:t>
            </a:r>
          </a:p>
          <a:p>
            <a:r>
              <a:rPr lang="it-IT" sz="2400" dirty="0" smtClean="0"/>
              <a:t>L’empio non riconosce Dio e non gli dà lode</a:t>
            </a:r>
            <a:endParaRPr lang="it-IT" sz="2400" dirty="0"/>
          </a:p>
        </p:txBody>
      </p:sp>
      <p:sp>
        <p:nvSpPr>
          <p:cNvPr id="5" name="Rettangolo 4"/>
          <p:cNvSpPr/>
          <p:nvPr/>
        </p:nvSpPr>
        <p:spPr>
          <a:xfrm>
            <a:off x="683568" y="3140968"/>
            <a:ext cx="806489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Adorare è riconoscere, lodare, magnificare l’Autore di ogni bene, da cui tutto dipende</a:t>
            </a:r>
            <a:endParaRPr lang="it-IT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67544" y="4365104"/>
            <a:ext cx="82089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aseline="30000" dirty="0" smtClean="0">
                <a:latin typeface="Comic Sans MS" pitchFamily="66" charset="0"/>
              </a:rPr>
              <a:t>	</a:t>
            </a:r>
            <a:r>
              <a:rPr lang="it-IT" dirty="0" smtClean="0">
                <a:latin typeface="Comic Sans MS" pitchFamily="66" charset="0"/>
              </a:rPr>
              <a:t>“In realtà l’ira di Dio si rivela dal cielo contro ogni empietà e ogni ingiustizia di uomini che soffocano la verità nell’ingiustizia, poiché ciò che di Dio si può conoscere è loro manifesto; Dio stesso lo ha loro manifestato. </a:t>
            </a:r>
            <a:r>
              <a:rPr lang="it-IT" baseline="30000" dirty="0" smtClean="0">
                <a:latin typeface="Comic Sans MS" pitchFamily="66" charset="0"/>
              </a:rPr>
              <a:t>	</a:t>
            </a:r>
            <a:r>
              <a:rPr lang="it-IT" dirty="0" smtClean="0">
                <a:latin typeface="Comic Sans MS" pitchFamily="66" charset="0"/>
              </a:rPr>
              <a:t>Infatti, dalla creazione del mondo in poi, le sue perfezioni invisibili possono essere contemplate con l’intelletto nelle opere da lui compiute, come la sua eterna potenza e divinità; essi sono dunque inescusabili” (Romani 1,18-21)</a:t>
            </a: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4608512" cy="1152128"/>
          </a:xfrm>
        </p:spPr>
        <p:txBody>
          <a:bodyPr>
            <a:normAutofit/>
          </a:bodyPr>
          <a:lstStyle/>
          <a:p>
            <a:r>
              <a:rPr lang="it-IT" sz="4000" dirty="0" smtClean="0"/>
              <a:t>Cos’è il cuore</a:t>
            </a:r>
            <a:endParaRPr lang="it-IT" sz="4000" dirty="0"/>
          </a:p>
        </p:txBody>
      </p:sp>
      <p:sp>
        <p:nvSpPr>
          <p:cNvPr id="3" name="Ovale 2"/>
          <p:cNvSpPr/>
          <p:nvPr/>
        </p:nvSpPr>
        <p:spPr>
          <a:xfrm>
            <a:off x="467544" y="1628800"/>
            <a:ext cx="2952328" cy="115212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E’ l’io, il centro della persona</a:t>
            </a:r>
          </a:p>
        </p:txBody>
      </p:sp>
      <p:sp>
        <p:nvSpPr>
          <p:cNvPr id="4" name="Rettangolo 3"/>
          <p:cNvSpPr/>
          <p:nvPr/>
        </p:nvSpPr>
        <p:spPr>
          <a:xfrm>
            <a:off x="3563888" y="1556792"/>
            <a:ext cx="1251753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E’ </a:t>
            </a:r>
          </a:p>
          <a:p>
            <a:pPr algn="ctr"/>
            <a:r>
              <a:rPr lang="it-IT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capace</a:t>
            </a:r>
          </a:p>
          <a:p>
            <a:pPr algn="ctr"/>
            <a:r>
              <a:rPr lang="it-IT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di:</a:t>
            </a:r>
            <a:endParaRPr lang="it-IT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076056" y="1340768"/>
            <a:ext cx="3923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.auto-coscienza e relazione</a:t>
            </a:r>
          </a:p>
          <a:p>
            <a:r>
              <a:rPr lang="it-IT" sz="2400" dirty="0" smtClean="0"/>
              <a:t>.conoscere e amare altri da sé</a:t>
            </a:r>
          </a:p>
          <a:p>
            <a:r>
              <a:rPr lang="it-IT" sz="2400" dirty="0" smtClean="0"/>
              <a:t>.ricordare, tacere, parlare</a:t>
            </a:r>
          </a:p>
          <a:p>
            <a:r>
              <a:rPr lang="it-IT" sz="2400" dirty="0" smtClean="0"/>
              <a:t>.giudicare il bene e il male</a:t>
            </a:r>
          </a:p>
          <a:p>
            <a:r>
              <a:rPr lang="it-IT" sz="2400" dirty="0" smtClean="0"/>
              <a:t>.scegliere il da farsi</a:t>
            </a:r>
            <a:endParaRPr lang="it-IT" sz="2400" dirty="0"/>
          </a:p>
        </p:txBody>
      </p:sp>
      <p:sp>
        <p:nvSpPr>
          <p:cNvPr id="6" name="Rettangolo arrotondato 5"/>
          <p:cNvSpPr/>
          <p:nvPr/>
        </p:nvSpPr>
        <p:spPr>
          <a:xfrm>
            <a:off x="395536" y="3284984"/>
            <a:ext cx="3096344" cy="122413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E’ incarnato in un corpo immerso nello spazio e nel tempo</a:t>
            </a:r>
            <a:endParaRPr lang="it-IT" sz="2400" dirty="0"/>
          </a:p>
        </p:txBody>
      </p:sp>
      <p:sp>
        <p:nvSpPr>
          <p:cNvPr id="7" name="Rettangolo 6"/>
          <p:cNvSpPr/>
          <p:nvPr/>
        </p:nvSpPr>
        <p:spPr>
          <a:xfrm>
            <a:off x="4499992" y="3501008"/>
            <a:ext cx="390901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E’ chiamato a farsi </a:t>
            </a:r>
          </a:p>
          <a:p>
            <a:pPr algn="ctr"/>
            <a:r>
              <a:rPr lang="it-IT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abitare da Dio</a:t>
            </a:r>
            <a:endParaRPr lang="it-IT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Pergamena 2 7"/>
          <p:cNvSpPr/>
          <p:nvPr/>
        </p:nvSpPr>
        <p:spPr>
          <a:xfrm>
            <a:off x="1619672" y="5013176"/>
            <a:ext cx="5976664" cy="1008112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latin typeface="Algerian" pitchFamily="82" charset="0"/>
              </a:rPr>
              <a:t>“Ama Dio con tutto il tuo cuore”</a:t>
            </a:r>
            <a:endParaRPr lang="it-IT" sz="2400" dirty="0">
              <a:latin typeface="Algerian" pitchFamily="8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 animBg="1"/>
      <p:bldP spid="7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5544616" cy="1143000"/>
          </a:xfrm>
        </p:spPr>
        <p:txBody>
          <a:bodyPr>
            <a:normAutofit/>
          </a:bodyPr>
          <a:lstStyle/>
          <a:p>
            <a:r>
              <a:rPr lang="it-IT" sz="4000" dirty="0" smtClean="0"/>
              <a:t>Il cuore è l’altare</a:t>
            </a:r>
            <a:endParaRPr lang="it-IT" sz="4000" dirty="0"/>
          </a:p>
        </p:txBody>
      </p:sp>
      <p:sp>
        <p:nvSpPr>
          <p:cNvPr id="3" name="Rettangolo arrotondato 2"/>
          <p:cNvSpPr/>
          <p:nvPr/>
        </p:nvSpPr>
        <p:spPr>
          <a:xfrm>
            <a:off x="683568" y="1772816"/>
            <a:ext cx="1728192" cy="424847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latin typeface="Comic Sans MS" pitchFamily="66" charset="0"/>
              </a:rPr>
              <a:t>“Non sapete che siete tempio di Dio e che lo Spirito di Dio abita in voi?” </a:t>
            </a:r>
          </a:p>
          <a:p>
            <a:pPr algn="ctr"/>
            <a:r>
              <a:rPr lang="it-IT" sz="2000" dirty="0" smtClean="0">
                <a:latin typeface="Comic Sans MS" pitchFamily="66" charset="0"/>
              </a:rPr>
              <a:t>(1 Corinti 3,16)</a:t>
            </a:r>
            <a:endParaRPr lang="it-IT" sz="2000" dirty="0">
              <a:latin typeface="Comic Sans MS" pitchFamily="66" charset="0"/>
            </a:endParaRPr>
          </a:p>
        </p:txBody>
      </p:sp>
      <p:sp>
        <p:nvSpPr>
          <p:cNvPr id="4" name="Ovale 3"/>
          <p:cNvSpPr/>
          <p:nvPr/>
        </p:nvSpPr>
        <p:spPr>
          <a:xfrm>
            <a:off x="2915816" y="4509120"/>
            <a:ext cx="3456384" cy="158417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latin typeface="Algerian" pitchFamily="82" charset="0"/>
              </a:rPr>
              <a:t>Corpo</a:t>
            </a:r>
            <a:endParaRPr lang="it-IT" sz="2400" dirty="0">
              <a:latin typeface="Algerian" pitchFamily="82" charset="0"/>
            </a:endParaRPr>
          </a:p>
        </p:txBody>
      </p:sp>
      <p:sp>
        <p:nvSpPr>
          <p:cNvPr id="5" name="Stella a 16 punte 4"/>
          <p:cNvSpPr/>
          <p:nvPr/>
        </p:nvSpPr>
        <p:spPr>
          <a:xfrm>
            <a:off x="3563888" y="1988840"/>
            <a:ext cx="2232248" cy="1656184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Algerian" pitchFamily="82" charset="0"/>
            </a:endParaRPr>
          </a:p>
        </p:txBody>
      </p:sp>
      <p:sp>
        <p:nvSpPr>
          <p:cNvPr id="6" name="Ovale 5"/>
          <p:cNvSpPr/>
          <p:nvPr/>
        </p:nvSpPr>
        <p:spPr>
          <a:xfrm>
            <a:off x="2987824" y="3356992"/>
            <a:ext cx="3384376" cy="15121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latin typeface="Algerian" pitchFamily="82" charset="0"/>
              </a:rPr>
              <a:t>spirito</a:t>
            </a:r>
            <a:endParaRPr lang="it-IT" sz="2400" dirty="0">
              <a:latin typeface="Algerian" pitchFamily="82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067944" y="2492896"/>
            <a:ext cx="129836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cuore</a:t>
            </a:r>
            <a:endParaRPr lang="it-IT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419872" y="1484784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Algerian" pitchFamily="82" charset="0"/>
              </a:rPr>
              <a:t>Lode perenne</a:t>
            </a:r>
            <a:endParaRPr lang="it-IT" sz="2400" dirty="0">
              <a:latin typeface="Algerian" pitchFamily="82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084168" y="1484784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Incenso fumante</a:t>
            </a:r>
            <a:endParaRPr lang="it-IT" sz="24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940152" y="2132856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Braciere di carboni accesi: amore di Dio e amore del prossimo</a:t>
            </a:r>
            <a:endParaRPr lang="it-IT" sz="24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516216" y="3861048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Tempio</a:t>
            </a:r>
            <a:endParaRPr lang="it-IT" sz="24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516216" y="4869160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Vestibolo del tempio</a:t>
            </a:r>
            <a:endParaRPr lang="it-IT" sz="24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3433</Words>
  <Application>Microsoft Office PowerPoint</Application>
  <PresentationFormat>Presentazione su schermo (4:3)</PresentationFormat>
  <Paragraphs>577</Paragraphs>
  <Slides>56</Slides>
  <Notes>56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56</vt:i4>
      </vt:variant>
    </vt:vector>
  </HeadingPairs>
  <TitlesOfParts>
    <vt:vector size="57" baseType="lpstr">
      <vt:lpstr>Tema di Office</vt:lpstr>
      <vt:lpstr>Diapositiva 1</vt:lpstr>
      <vt:lpstr>1. La creazione </vt:lpstr>
      <vt:lpstr>In principio Dio creò</vt:lpstr>
      <vt:lpstr>Benedici il Signore, anima mia </vt:lpstr>
      <vt:lpstr>La creazione rivela Dio</vt:lpstr>
      <vt:lpstr>L’uomo, creatura speciale</vt:lpstr>
      <vt:lpstr>Dio si adora</vt:lpstr>
      <vt:lpstr>Cos’è il cuore</vt:lpstr>
      <vt:lpstr>Il cuore è l’altare</vt:lpstr>
      <vt:lpstr>Purezza del cuore</vt:lpstr>
      <vt:lpstr>Purificare il cuore</vt:lpstr>
      <vt:lpstr>Mantenere il cuore puro</vt:lpstr>
      <vt:lpstr>Gesù rivela il Padre</vt:lpstr>
      <vt:lpstr>La nuova creazione</vt:lpstr>
      <vt:lpstr>La vita è di Dio</vt:lpstr>
      <vt:lpstr>La pietas</vt:lpstr>
      <vt:lpstr>2. Il matrimonio</vt:lpstr>
      <vt:lpstr>Il progetto di Dio per dare la vita</vt:lpstr>
      <vt:lpstr>L’uomo e la donna</vt:lpstr>
      <vt:lpstr>Vita e benedizione</vt:lpstr>
      <vt:lpstr>L’amore nuziale</vt:lpstr>
      <vt:lpstr>L’unità dinamica dei due</vt:lpstr>
      <vt:lpstr>Gli assi portanti</vt:lpstr>
      <vt:lpstr>Fedeltà coniugale</vt:lpstr>
      <vt:lpstr>Mettimi come sigillo</vt:lpstr>
      <vt:lpstr>Ricostruire il matrimonio</vt:lpstr>
      <vt:lpstr>3. La colpa</vt:lpstr>
      <vt:lpstr>Diapositiva 28</vt:lpstr>
      <vt:lpstr>Il frutto proibito</vt:lpstr>
      <vt:lpstr>Diapositiva 30</vt:lpstr>
      <vt:lpstr>Sedotti e incatenati</vt:lpstr>
      <vt:lpstr>La divina Misericordia</vt:lpstr>
      <vt:lpstr>Diapositiva 33</vt:lpstr>
      <vt:lpstr>L’umiltà</vt:lpstr>
      <vt:lpstr>4. La redenzione</vt:lpstr>
      <vt:lpstr>Maria di Nazareth</vt:lpstr>
      <vt:lpstr>Il filo rosso della storia sacra che conduce a Cristo</vt:lpstr>
      <vt:lpstr>Gesù</vt:lpstr>
      <vt:lpstr>Ultima Cena</vt:lpstr>
      <vt:lpstr>Il Sacrificio</vt:lpstr>
      <vt:lpstr>Il Sacrificio del Calvario</vt:lpstr>
      <vt:lpstr>Diapositiva 42</vt:lpstr>
      <vt:lpstr>L’ubbidienza</vt:lpstr>
      <vt:lpstr>Il cuore nuovo</vt:lpstr>
      <vt:lpstr>I Cuori di Gesù e di Maria</vt:lpstr>
      <vt:lpstr>Un cuore puro e docile</vt:lpstr>
      <vt:lpstr>Con Maria i tre “sì”</vt:lpstr>
      <vt:lpstr>5. L’Opera della divina consolazione</vt:lpstr>
      <vt:lpstr>L’afflizione abbonda</vt:lpstr>
      <vt:lpstr>Non languiranno più</vt:lpstr>
      <vt:lpstr>Diapositiva 51</vt:lpstr>
      <vt:lpstr>Costruiamo l’Opera</vt:lpstr>
      <vt:lpstr>Dio consola</vt:lpstr>
      <vt:lpstr>La casa della divina consolazione</vt:lpstr>
      <vt:lpstr>Come costruire</vt:lpstr>
      <vt:lpstr>Diapositiva 56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ESERCIZI SPIRITUALI 2012</dc:title>
  <dc:creator>padre Giuseppe</dc:creator>
  <cp:lastModifiedBy>padre Giuseppe</cp:lastModifiedBy>
  <cp:revision>38</cp:revision>
  <dcterms:created xsi:type="dcterms:W3CDTF">2012-07-06T10:31:16Z</dcterms:created>
  <dcterms:modified xsi:type="dcterms:W3CDTF">2012-08-28T14:39:41Z</dcterms:modified>
</cp:coreProperties>
</file>